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Devin P</a:t>
            </a:r>
            <a:r>
              <a:rPr lang="en-US" noProof="0" dirty="0">
                <a:solidFill>
                  <a:schemeClr val="bg2"/>
                </a:solidFill>
                <a:latin typeface="Abadi"/>
                <a:ea typeface="SF Pro" pitchFamily="2" charset="0"/>
                <a:cs typeface="SF Pro" pitchFamily="2" charset="0"/>
              </a:rPr>
              <a:t>.</a:t>
            </a:r>
          </a:p>
          <a:p>
            <a:r>
              <a:rPr lang="en-US" noProof="0" dirty="0">
                <a:solidFill>
                  <a:schemeClr val="bg2"/>
                </a:solidFill>
                <a:latin typeface="Abadi" panose="020B0604020104020204" pitchFamily="34" charset="0"/>
                <a:ea typeface="SF Pro" pitchFamily="2" charset="0"/>
                <a:cs typeface="SF Pro" pitchFamily="2" charset="0"/>
              </a:rPr>
              <a:t>18.06.2025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noProof="0" smtClean="0"/>
              <a:t>10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noProof="0" dirty="0"/>
              <a:t>1. Data Loading</a:t>
            </a:r>
          </a:p>
          <a:p>
            <a:r>
              <a:rPr lang="en-US" dirty="0"/>
              <a:t>2. Handling missing values</a:t>
            </a:r>
          </a:p>
          <a:p>
            <a:r>
              <a:rPr lang="en-US" noProof="0" dirty="0"/>
              <a:t>3. Feature Analysis</a:t>
            </a:r>
          </a:p>
          <a:p>
            <a:r>
              <a:rPr lang="en-US" dirty="0"/>
              <a:t>4. Outcome Classification</a:t>
            </a:r>
            <a:endParaRPr lang="en-US" noProof="0" dirty="0"/>
          </a:p>
          <a:p>
            <a:endParaRPr lang="en-US" noProof="0" dirty="0"/>
          </a:p>
          <a:p>
            <a:endParaRPr lang="en-US" noProof="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p>
        </p:txBody>
      </p:sp>
      <p:pic>
        <p:nvPicPr>
          <p:cNvPr id="7" name="Grafik 6">
            <a:extLst>
              <a:ext uri="{FF2B5EF4-FFF2-40B4-BE49-F238E27FC236}">
                <a16:creationId xmlns:a16="http://schemas.microsoft.com/office/drawing/2014/main" id="{57E569C8-FEFB-1CF2-C27B-A5C23B189A44}"/>
              </a:ext>
            </a:extLst>
          </p:cNvPr>
          <p:cNvPicPr>
            <a:picLocks noChangeAspect="1"/>
          </p:cNvPicPr>
          <p:nvPr/>
        </p:nvPicPr>
        <p:blipFill>
          <a:blip r:embed="rId3"/>
          <a:stretch>
            <a:fillRect/>
          </a:stretch>
        </p:blipFill>
        <p:spPr>
          <a:xfrm>
            <a:off x="7567378" y="2528050"/>
            <a:ext cx="3362794" cy="476316"/>
          </a:xfrm>
          <a:prstGeom prst="rect">
            <a:avLst/>
          </a:prstGeom>
        </p:spPr>
      </p:pic>
      <p:pic>
        <p:nvPicPr>
          <p:cNvPr id="10" name="Grafik 9">
            <a:extLst>
              <a:ext uri="{FF2B5EF4-FFF2-40B4-BE49-F238E27FC236}">
                <a16:creationId xmlns:a16="http://schemas.microsoft.com/office/drawing/2014/main" id="{FA4A447D-4D49-BE0E-BD1D-6F5786F6C5D4}"/>
              </a:ext>
            </a:extLst>
          </p:cNvPr>
          <p:cNvPicPr>
            <a:picLocks noChangeAspect="1"/>
          </p:cNvPicPr>
          <p:nvPr/>
        </p:nvPicPr>
        <p:blipFill>
          <a:blip r:embed="rId4"/>
          <a:stretch>
            <a:fillRect/>
          </a:stretch>
        </p:blipFill>
        <p:spPr>
          <a:xfrm>
            <a:off x="7200614" y="3167846"/>
            <a:ext cx="4096322" cy="533474"/>
          </a:xfrm>
          <a:prstGeom prst="rect">
            <a:avLst/>
          </a:prstGeom>
        </p:spPr>
      </p:pic>
      <p:pic>
        <p:nvPicPr>
          <p:cNvPr id="12" name="Grafik 11">
            <a:extLst>
              <a:ext uri="{FF2B5EF4-FFF2-40B4-BE49-F238E27FC236}">
                <a16:creationId xmlns:a16="http://schemas.microsoft.com/office/drawing/2014/main" id="{CB223065-9D38-CCE4-3C92-6BD513A1521E}"/>
              </a:ext>
            </a:extLst>
          </p:cNvPr>
          <p:cNvPicPr>
            <a:picLocks noChangeAspect="1"/>
          </p:cNvPicPr>
          <p:nvPr/>
        </p:nvPicPr>
        <p:blipFill>
          <a:blip r:embed="rId5"/>
          <a:stretch>
            <a:fillRect/>
          </a:stretch>
        </p:blipFill>
        <p:spPr>
          <a:xfrm>
            <a:off x="7595957" y="3901202"/>
            <a:ext cx="3305636" cy="2124371"/>
          </a:xfrm>
          <a:prstGeom prst="rect">
            <a:avLst/>
          </a:prstGeom>
        </p:spPr>
      </p:pic>
      <p:pic>
        <p:nvPicPr>
          <p:cNvPr id="14" name="Grafik 13">
            <a:extLst>
              <a:ext uri="{FF2B5EF4-FFF2-40B4-BE49-F238E27FC236}">
                <a16:creationId xmlns:a16="http://schemas.microsoft.com/office/drawing/2014/main" id="{35C4EA52-11AE-B8F0-B25D-6676AC1653FC}"/>
              </a:ext>
            </a:extLst>
          </p:cNvPr>
          <p:cNvPicPr>
            <a:picLocks noChangeAspect="1"/>
          </p:cNvPicPr>
          <p:nvPr/>
        </p:nvPicPr>
        <p:blipFill>
          <a:blip r:embed="rId6"/>
          <a:stretch>
            <a:fillRect/>
          </a:stretch>
        </p:blipFill>
        <p:spPr>
          <a:xfrm>
            <a:off x="8115142" y="1965825"/>
            <a:ext cx="2267266" cy="323895"/>
          </a:xfrm>
          <a:prstGeom prst="rect">
            <a:avLst/>
          </a:prstGeom>
        </p:spPr>
      </p:pic>
      <p:sp>
        <p:nvSpPr>
          <p:cNvPr id="2" name="Textfeld 1">
            <a:extLst>
              <a:ext uri="{FF2B5EF4-FFF2-40B4-BE49-F238E27FC236}">
                <a16:creationId xmlns:a16="http://schemas.microsoft.com/office/drawing/2014/main" id="{B5ABD0AD-23DE-9CC3-C4C0-7C24FA52EA1C}"/>
              </a:ext>
            </a:extLst>
          </p:cNvPr>
          <p:cNvSpPr txBox="1"/>
          <p:nvPr/>
        </p:nvSpPr>
        <p:spPr>
          <a:xfrm>
            <a:off x="0" y="6334780"/>
            <a:ext cx="6096000" cy="523220"/>
          </a:xfrm>
          <a:prstGeom prst="rect">
            <a:avLst/>
          </a:prstGeom>
          <a:noFill/>
        </p:spPr>
        <p:txBody>
          <a:bodyPr wrap="square">
            <a:spAutoFit/>
          </a:bodyPr>
          <a:lstStyle/>
          <a:p>
            <a:r>
              <a:rPr lang="en-US" sz="1400" dirty="0"/>
              <a:t>GitHub: https://github.com/DevinPoppe/IBM-Applied-Data-Science-Capstone/blob/main/labs-jupyter-spacex-Data%20wrangling-v2.ipynb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noProof="0" smtClean="0"/>
              <a:t>11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1. Flight Number vs. Launch Site </a:t>
            </a:r>
          </a:p>
          <a:p>
            <a:r>
              <a:rPr lang="en-US" dirty="0"/>
              <a:t>2. Payload Mass vs. Launch Site </a:t>
            </a:r>
          </a:p>
          <a:p>
            <a:r>
              <a:rPr lang="en-US" dirty="0"/>
              <a:t>3. Success Rate by Orbit Type </a:t>
            </a:r>
          </a:p>
          <a:p>
            <a:r>
              <a:rPr lang="en-US" dirty="0"/>
              <a:t>4. Flight Number vs. Orbit Type</a:t>
            </a:r>
          </a:p>
          <a:p>
            <a:r>
              <a:rPr lang="de-DE" dirty="0"/>
              <a:t>5. Payload </a:t>
            </a:r>
            <a:r>
              <a:rPr lang="de-DE" dirty="0" err="1"/>
              <a:t>Mass</a:t>
            </a:r>
            <a:r>
              <a:rPr lang="de-DE" dirty="0"/>
              <a:t> vs. Orbit Type</a:t>
            </a:r>
          </a:p>
          <a:p>
            <a:r>
              <a:rPr lang="en-US" dirty="0"/>
              <a:t>6. Yearly Success Trend</a:t>
            </a:r>
          </a:p>
          <a:p>
            <a:pPr marL="0" indent="0">
              <a:buNone/>
            </a:pPr>
            <a:endParaRPr lang="en-US" b="1" dirty="0"/>
          </a:p>
          <a:p>
            <a:pPr marL="0" indent="0">
              <a:buNone/>
            </a:pPr>
            <a:r>
              <a:rPr lang="en-US" sz="2000" dirty="0"/>
              <a:t>Scatter plots reveal relationships between numerical and categorical variables. Line plots show yearly trends and bar charts display success rates across different categories.</a:t>
            </a:r>
          </a:p>
          <a:p>
            <a:pPr marL="0" indent="0">
              <a:buNone/>
            </a:pPr>
            <a:endParaRPr lang="en-US" dirty="0"/>
          </a:p>
          <a:p>
            <a:endParaRPr lang="en-US" dirty="0"/>
          </a:p>
          <a:p>
            <a:endParaRPr lang="en-US" noProof="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8" name="Textfeld 7">
            <a:extLst>
              <a:ext uri="{FF2B5EF4-FFF2-40B4-BE49-F238E27FC236}">
                <a16:creationId xmlns:a16="http://schemas.microsoft.com/office/drawing/2014/main" id="{4CBB8A70-A9FB-AA77-392B-CD1A33207460}"/>
              </a:ext>
            </a:extLst>
          </p:cNvPr>
          <p:cNvSpPr txBox="1"/>
          <p:nvPr/>
        </p:nvSpPr>
        <p:spPr>
          <a:xfrm>
            <a:off x="0" y="6334780"/>
            <a:ext cx="6096000" cy="523220"/>
          </a:xfrm>
          <a:prstGeom prst="rect">
            <a:avLst/>
          </a:prstGeom>
          <a:noFill/>
        </p:spPr>
        <p:txBody>
          <a:bodyPr wrap="square">
            <a:spAutoFit/>
          </a:bodyPr>
          <a:lstStyle/>
          <a:p>
            <a:r>
              <a:rPr lang="en-US" sz="1400" dirty="0"/>
              <a:t>GitHub: https://github.com/DevinPoppe/IBM-Applied-Data-Science-Capstone/blob/main/jupyter-labs-eda-dataviz-v2.ipynb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noProof="0" smtClean="0"/>
              <a:t>12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4516365" cy="4351338"/>
          </a:xfrm>
          <a:prstGeom prst="rect">
            <a:avLst/>
          </a:prstGeom>
        </p:spPr>
        <p:txBody>
          <a:bodyPr lIns="91440" tIns="45720" rIns="91440" bIns="45720" anchor="t"/>
          <a:lstStyle/>
          <a:p>
            <a:pPr>
              <a:lnSpc>
                <a:spcPct val="100000"/>
              </a:lnSpc>
              <a:spcBef>
                <a:spcPts val="1400"/>
              </a:spcBef>
            </a:pPr>
            <a:r>
              <a:rPr lang="en-US" u="sng" dirty="0"/>
              <a:t>Performed SQL queries: </a:t>
            </a:r>
          </a:p>
          <a:p>
            <a:pPr>
              <a:lnSpc>
                <a:spcPct val="150000"/>
              </a:lnSpc>
              <a:spcBef>
                <a:spcPts val="0"/>
              </a:spcBef>
            </a:pPr>
            <a:r>
              <a:rPr lang="de-DE" sz="1400" dirty="0"/>
              <a:t>Unique Launch Sites</a:t>
            </a:r>
          </a:p>
          <a:p>
            <a:pPr>
              <a:lnSpc>
                <a:spcPct val="150000"/>
              </a:lnSpc>
              <a:spcBef>
                <a:spcPts val="0"/>
              </a:spcBef>
            </a:pPr>
            <a:r>
              <a:rPr lang="en-US" sz="1400" dirty="0"/>
              <a:t>Launch Sites Starting with 'CCA'</a:t>
            </a:r>
          </a:p>
          <a:p>
            <a:pPr>
              <a:lnSpc>
                <a:spcPct val="150000"/>
              </a:lnSpc>
              <a:spcBef>
                <a:spcPts val="0"/>
              </a:spcBef>
            </a:pPr>
            <a:r>
              <a:rPr lang="en-US" sz="1400" dirty="0"/>
              <a:t>Total Payload Mass for NASA (CRS) Missions</a:t>
            </a:r>
          </a:p>
          <a:p>
            <a:pPr>
              <a:lnSpc>
                <a:spcPct val="150000"/>
              </a:lnSpc>
              <a:spcBef>
                <a:spcPts val="0"/>
              </a:spcBef>
            </a:pPr>
            <a:r>
              <a:rPr lang="en-US" sz="1400" dirty="0"/>
              <a:t>Average Payload Mass for Booster F9 v1.1</a:t>
            </a:r>
          </a:p>
          <a:p>
            <a:pPr>
              <a:lnSpc>
                <a:spcPct val="150000"/>
              </a:lnSpc>
              <a:spcBef>
                <a:spcPts val="0"/>
              </a:spcBef>
            </a:pPr>
            <a:r>
              <a:rPr lang="en-US" sz="1400" dirty="0"/>
              <a:t>First Successful Ground Pad Landing Date</a:t>
            </a:r>
          </a:p>
          <a:p>
            <a:pPr>
              <a:lnSpc>
                <a:spcPct val="150000"/>
              </a:lnSpc>
              <a:spcBef>
                <a:spcPts val="0"/>
              </a:spcBef>
            </a:pPr>
            <a:r>
              <a:rPr lang="en-US" sz="1400" dirty="0"/>
              <a:t>Boosters with Drone Ship Success (Payload 4k–6k kg)</a:t>
            </a:r>
          </a:p>
          <a:p>
            <a:pPr>
              <a:lnSpc>
                <a:spcPct val="150000"/>
              </a:lnSpc>
              <a:spcBef>
                <a:spcPts val="0"/>
              </a:spcBef>
            </a:pPr>
            <a:r>
              <a:rPr lang="de-DE" sz="1400" dirty="0"/>
              <a:t>Mission Outcomes (</a:t>
            </a:r>
            <a:r>
              <a:rPr lang="de-DE" sz="1400" dirty="0" err="1"/>
              <a:t>Success</a:t>
            </a:r>
            <a:r>
              <a:rPr lang="de-DE" sz="1400" dirty="0"/>
              <a:t>/</a:t>
            </a:r>
            <a:r>
              <a:rPr lang="de-DE" sz="1400" dirty="0" err="1"/>
              <a:t>Failure</a:t>
            </a:r>
            <a:r>
              <a:rPr lang="de-DE" sz="1400" dirty="0"/>
              <a:t> Counts)</a:t>
            </a:r>
          </a:p>
          <a:p>
            <a:pPr>
              <a:lnSpc>
                <a:spcPct val="150000"/>
              </a:lnSpc>
              <a:spcBef>
                <a:spcPts val="0"/>
              </a:spcBef>
            </a:pPr>
            <a:r>
              <a:rPr lang="de-DE" sz="1400" dirty="0"/>
              <a:t>Mission Outcomes (</a:t>
            </a:r>
            <a:r>
              <a:rPr lang="de-DE" sz="1400" dirty="0" err="1"/>
              <a:t>Success</a:t>
            </a:r>
            <a:r>
              <a:rPr lang="de-DE" sz="1400" dirty="0"/>
              <a:t>/</a:t>
            </a:r>
            <a:r>
              <a:rPr lang="de-DE" sz="1400" dirty="0" err="1"/>
              <a:t>Failure</a:t>
            </a:r>
            <a:r>
              <a:rPr lang="de-DE" sz="1400" dirty="0"/>
              <a:t> Counts)</a:t>
            </a:r>
          </a:p>
          <a:p>
            <a:pPr>
              <a:lnSpc>
                <a:spcPct val="150000"/>
              </a:lnSpc>
              <a:spcBef>
                <a:spcPts val="0"/>
              </a:spcBef>
            </a:pPr>
            <a:r>
              <a:rPr lang="de-DE" sz="1400" dirty="0"/>
              <a:t>2015 </a:t>
            </a:r>
            <a:r>
              <a:rPr lang="de-DE" sz="1400" dirty="0" err="1"/>
              <a:t>Drone</a:t>
            </a:r>
            <a:r>
              <a:rPr lang="de-DE" sz="1400" dirty="0"/>
              <a:t> </a:t>
            </a:r>
            <a:r>
              <a:rPr lang="de-DE" sz="1400" dirty="0" err="1"/>
              <a:t>Ship</a:t>
            </a:r>
            <a:r>
              <a:rPr lang="de-DE" sz="1400" dirty="0"/>
              <a:t> </a:t>
            </a:r>
            <a:r>
              <a:rPr lang="de-DE" sz="1400" dirty="0" err="1"/>
              <a:t>Failures</a:t>
            </a:r>
            <a:endParaRPr lang="de-DE" sz="1400" dirty="0"/>
          </a:p>
          <a:p>
            <a:pPr>
              <a:lnSpc>
                <a:spcPct val="150000"/>
              </a:lnSpc>
              <a:spcBef>
                <a:spcPts val="0"/>
              </a:spcBef>
            </a:pPr>
            <a:r>
              <a:rPr lang="de-DE" sz="1400" dirty="0"/>
              <a:t>Landing Outcome Rankings (2010–2017)</a:t>
            </a:r>
          </a:p>
          <a:p>
            <a:pPr marL="0" indent="0">
              <a:lnSpc>
                <a:spcPct val="100000"/>
              </a:lnSpc>
              <a:spcBef>
                <a:spcPts val="1400"/>
              </a:spcBef>
              <a:buNone/>
            </a:pPr>
            <a:endParaRPr lang="de-DE" sz="1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2" name="Content Placeholder 4">
            <a:extLst>
              <a:ext uri="{FF2B5EF4-FFF2-40B4-BE49-F238E27FC236}">
                <a16:creationId xmlns:a16="http://schemas.microsoft.com/office/drawing/2014/main" id="{4054D1D7-626E-9439-168C-9AE2F0737392}"/>
              </a:ext>
            </a:extLst>
          </p:cNvPr>
          <p:cNvSpPr txBox="1">
            <a:spLocks/>
          </p:cNvSpPr>
          <p:nvPr/>
        </p:nvSpPr>
        <p:spPr>
          <a:xfrm>
            <a:off x="5943600" y="1945299"/>
            <a:ext cx="4516365"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de-DE" sz="1800" u="sng" dirty="0" err="1"/>
              <a:t>Used</a:t>
            </a:r>
            <a:r>
              <a:rPr lang="de-DE" sz="1800" u="sng" dirty="0"/>
              <a:t> SQL </a:t>
            </a:r>
            <a:r>
              <a:rPr lang="de-DE" sz="1800" u="sng" dirty="0" err="1"/>
              <a:t>functions</a:t>
            </a:r>
            <a:r>
              <a:rPr lang="de-DE" sz="1800" u="sng" dirty="0"/>
              <a:t>: </a:t>
            </a:r>
          </a:p>
          <a:p>
            <a:pPr marL="0" indent="0">
              <a:lnSpc>
                <a:spcPct val="100000"/>
              </a:lnSpc>
              <a:spcBef>
                <a:spcPts val="1400"/>
              </a:spcBef>
              <a:buFont typeface="Arial" panose="020B0604020202020204" pitchFamily="34" charset="0"/>
              <a:buNone/>
            </a:pPr>
            <a:r>
              <a:rPr lang="de-DE" sz="1600" dirty="0"/>
              <a:t>DISTINCT, SUM, AVG, MAX, COUNT, LIKE, WHERE, ORDER BY, GROUP BY, </a:t>
            </a:r>
            <a:r>
              <a:rPr lang="de-DE" sz="1600" dirty="0" err="1"/>
              <a:t>strftime</a:t>
            </a:r>
            <a:endParaRPr lang="de-DE" sz="1600" dirty="0"/>
          </a:p>
        </p:txBody>
      </p:sp>
      <p:sp>
        <p:nvSpPr>
          <p:cNvPr id="9" name="Textfeld 8">
            <a:extLst>
              <a:ext uri="{FF2B5EF4-FFF2-40B4-BE49-F238E27FC236}">
                <a16:creationId xmlns:a16="http://schemas.microsoft.com/office/drawing/2014/main" id="{301524B0-CB4B-9DA6-6952-8371D36A4727}"/>
              </a:ext>
            </a:extLst>
          </p:cNvPr>
          <p:cNvSpPr txBox="1"/>
          <p:nvPr/>
        </p:nvSpPr>
        <p:spPr>
          <a:xfrm>
            <a:off x="0" y="6334780"/>
            <a:ext cx="6096000" cy="523220"/>
          </a:xfrm>
          <a:prstGeom prst="rect">
            <a:avLst/>
          </a:prstGeom>
          <a:noFill/>
        </p:spPr>
        <p:txBody>
          <a:bodyPr wrap="square">
            <a:spAutoFit/>
          </a:bodyPr>
          <a:lstStyle/>
          <a:p>
            <a:r>
              <a:rPr lang="en-US" sz="1400" dirty="0"/>
              <a:t>GitHub: https://github.com/DevinPoppe/IBM-Applied-Data-Science-Capstone/blob/main/jupyter-labs-eda-sql-coursera_sqllite.ipynb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13</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dirty="0"/>
              <a:t>1. Base Map Elements</a:t>
            </a:r>
          </a:p>
          <a:p>
            <a:pPr lvl="1">
              <a:lnSpc>
                <a:spcPct val="100000"/>
              </a:lnSpc>
              <a:spcBef>
                <a:spcPts val="1400"/>
              </a:spcBef>
            </a:pPr>
            <a:r>
              <a:rPr lang="en-US" dirty="0"/>
              <a:t>Created a Folium Map </a:t>
            </a:r>
          </a:p>
          <a:p>
            <a:r>
              <a:rPr lang="en-US" noProof="0" dirty="0"/>
              <a:t>2. Launch Site Markers</a:t>
            </a:r>
          </a:p>
          <a:p>
            <a:pPr lvl="1"/>
            <a:r>
              <a:rPr lang="en-US" dirty="0"/>
              <a:t>Added circles around each launch site and displayed their names</a:t>
            </a:r>
            <a:endParaRPr lang="en-US" noProof="0" dirty="0"/>
          </a:p>
          <a:p>
            <a:r>
              <a:rPr lang="en-US" noProof="0" dirty="0"/>
              <a:t>3. Launch Outcome Visualization </a:t>
            </a:r>
          </a:p>
          <a:p>
            <a:pPr lvl="1"/>
            <a:r>
              <a:rPr lang="en-US" noProof="0" dirty="0"/>
              <a:t>Grouped markers by location added a color codin</a:t>
            </a:r>
            <a:r>
              <a:rPr lang="en-US" dirty="0"/>
              <a:t>g to quickly assess success or failure per site</a:t>
            </a:r>
            <a:endParaRPr lang="en-US" noProof="0" dirty="0"/>
          </a:p>
          <a:p>
            <a:r>
              <a:rPr lang="en-US" noProof="0" dirty="0"/>
              <a:t>4. Proximity Analysis</a:t>
            </a:r>
          </a:p>
          <a:p>
            <a:pPr lvl="1"/>
            <a:r>
              <a:rPr lang="en-US" noProof="0" dirty="0"/>
              <a:t>To identify positions of nearby infrastructure for logistical advantages (costal sites for easy rocket recovery)</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sp>
        <p:nvSpPr>
          <p:cNvPr id="6" name="Textfeld 5">
            <a:extLst>
              <a:ext uri="{FF2B5EF4-FFF2-40B4-BE49-F238E27FC236}">
                <a16:creationId xmlns:a16="http://schemas.microsoft.com/office/drawing/2014/main" id="{4E52A5E1-29ED-148E-C87A-3A1940D46C91}"/>
              </a:ext>
            </a:extLst>
          </p:cNvPr>
          <p:cNvSpPr txBox="1"/>
          <p:nvPr/>
        </p:nvSpPr>
        <p:spPr>
          <a:xfrm>
            <a:off x="0" y="6334780"/>
            <a:ext cx="6096000" cy="523220"/>
          </a:xfrm>
          <a:prstGeom prst="rect">
            <a:avLst/>
          </a:prstGeom>
          <a:noFill/>
        </p:spPr>
        <p:txBody>
          <a:bodyPr wrap="square">
            <a:spAutoFit/>
          </a:bodyPr>
          <a:lstStyle/>
          <a:p>
            <a:r>
              <a:rPr lang="en-US" sz="1400" dirty="0"/>
              <a:t>GitHub: https://github.com/DevinPoppe/IBM-Applied-Data-Science-Capstone/blob/main/lab-jupyter-launch-site-location-v2.ipynb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14</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Added a success pie chart: to display the success/failure ratio for each launch</a:t>
            </a:r>
            <a:r>
              <a:rPr lang="en-US" sz="2200" dirty="0">
                <a:solidFill>
                  <a:schemeClr val="accent3">
                    <a:lumMod val="25000"/>
                  </a:schemeClr>
                </a:solidFill>
                <a:latin typeface="Abadi" panose="020B0604020104020204" pitchFamily="34" charset="0"/>
              </a:rPr>
              <a:t> site. Provides immediate visual comparison</a:t>
            </a:r>
          </a:p>
          <a:p>
            <a:pPr>
              <a:lnSpc>
                <a:spcPct val="100000"/>
              </a:lnSpc>
              <a:spcBef>
                <a:spcPts val="1400"/>
              </a:spcBef>
            </a:pPr>
            <a:r>
              <a:rPr lang="en-US" sz="2200" dirty="0">
                <a:solidFill>
                  <a:schemeClr val="accent3">
                    <a:lumMod val="25000"/>
                  </a:schemeClr>
                </a:solidFill>
                <a:latin typeface="Abadi" panose="020B0604020104020204" pitchFamily="34" charset="0"/>
              </a:rPr>
              <a:t>Added a payload vs. success scatter plot: to display the correlation between payload mass and launch success. Helps analyze whether payload mass correlates with mission success and if booster versions perform differently.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dropdown menu allows for individual selection and the range slider enables filtering payload mass range, which dynamically updates.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 Dashboard with </a:t>
            </a:r>
            <a:r>
              <a:rPr lang="en-US" noProof="0" dirty="0" err="1">
                <a:solidFill>
                  <a:srgbClr val="0B49CB"/>
                </a:solidFill>
                <a:latin typeface="Abadi"/>
              </a:rPr>
              <a:t>Plotly</a:t>
            </a:r>
            <a:r>
              <a:rPr lang="en-US" noProof="0" dirty="0">
                <a:solidFill>
                  <a:srgbClr val="0B49CB"/>
                </a:solidFill>
                <a:latin typeface="Abadi"/>
              </a:rPr>
              <a:t> Dash</a:t>
            </a:r>
          </a:p>
        </p:txBody>
      </p:sp>
      <p:sp>
        <p:nvSpPr>
          <p:cNvPr id="7" name="Textfeld 6">
            <a:extLst>
              <a:ext uri="{FF2B5EF4-FFF2-40B4-BE49-F238E27FC236}">
                <a16:creationId xmlns:a16="http://schemas.microsoft.com/office/drawing/2014/main" id="{C00E80D5-A3D4-D491-09A1-66493C322696}"/>
              </a:ext>
            </a:extLst>
          </p:cNvPr>
          <p:cNvSpPr txBox="1"/>
          <p:nvPr/>
        </p:nvSpPr>
        <p:spPr>
          <a:xfrm>
            <a:off x="0" y="6334780"/>
            <a:ext cx="6096000" cy="523220"/>
          </a:xfrm>
          <a:prstGeom prst="rect">
            <a:avLst/>
          </a:prstGeom>
          <a:noFill/>
        </p:spPr>
        <p:txBody>
          <a:bodyPr wrap="square">
            <a:spAutoFit/>
          </a:bodyPr>
          <a:lstStyle/>
          <a:p>
            <a:r>
              <a:rPr lang="en-US" sz="1400" dirty="0"/>
              <a:t>GitHub: https://github.com/DevinPoppe/IBM-Applied-Data-Science-Capstone/blob/main/spacex_dash_app.py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noProof="0" smtClean="0"/>
              <a:t>15</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noProof="0" dirty="0"/>
              <a:t>1. Data Preparation</a:t>
            </a:r>
          </a:p>
          <a:p>
            <a:pPr lvl="1"/>
            <a:r>
              <a:rPr lang="en-US" dirty="0"/>
              <a:t>Standardized the dataset and split data into train/test sets (80/20)</a:t>
            </a:r>
          </a:p>
          <a:p>
            <a:r>
              <a:rPr lang="en-US" dirty="0"/>
              <a:t>2. Model Selection &amp; Tuning</a:t>
            </a:r>
          </a:p>
          <a:p>
            <a:pPr lvl="1"/>
            <a:r>
              <a:rPr lang="en-US" dirty="0"/>
              <a:t>Tested 4 classification algorithms ( Logistic Regression, SVM, Decision Tree &amp; KNM)</a:t>
            </a:r>
          </a:p>
          <a:p>
            <a:pPr lvl="1"/>
            <a:r>
              <a:rPr lang="en-US" dirty="0"/>
              <a:t>Used GridSearchCV with 10-fold CV for tuning</a:t>
            </a:r>
          </a:p>
          <a:p>
            <a:r>
              <a:rPr lang="en-US" dirty="0"/>
              <a:t>3. Evaluation</a:t>
            </a:r>
          </a:p>
          <a:p>
            <a:pPr lvl="1"/>
            <a:r>
              <a:rPr lang="en-US" dirty="0"/>
              <a:t>Compared accuracy scores, test set performance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Predictive Analysis (Classification)</a:t>
            </a:r>
          </a:p>
        </p:txBody>
      </p:sp>
      <p:sp>
        <p:nvSpPr>
          <p:cNvPr id="2" name="Textfeld 1">
            <a:extLst>
              <a:ext uri="{FF2B5EF4-FFF2-40B4-BE49-F238E27FC236}">
                <a16:creationId xmlns:a16="http://schemas.microsoft.com/office/drawing/2014/main" id="{0030C86F-D20D-4960-0557-BD3F9A7F92DD}"/>
              </a:ext>
            </a:extLst>
          </p:cNvPr>
          <p:cNvSpPr txBox="1"/>
          <p:nvPr/>
        </p:nvSpPr>
        <p:spPr>
          <a:xfrm>
            <a:off x="0" y="6334780"/>
            <a:ext cx="6096000" cy="523220"/>
          </a:xfrm>
          <a:prstGeom prst="rect">
            <a:avLst/>
          </a:prstGeom>
          <a:noFill/>
        </p:spPr>
        <p:txBody>
          <a:bodyPr wrap="square">
            <a:spAutoFit/>
          </a:bodyPr>
          <a:lstStyle/>
          <a:p>
            <a:r>
              <a:rPr lang="en-US" sz="1400" dirty="0"/>
              <a:t>GitHub: https://github.com/DevinPoppe/IBM-Applied-Data-Science-Capstone/blob/main/SpaceX-Machine-Learning-Prediction-Part-5-v1.ipynb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noProof="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Predictive analysis results</a:t>
            </a:r>
          </a:p>
          <a:p>
            <a:pPr lvl="1"/>
            <a:endParaRPr lang="en-US" sz="1800" noProof="0" dirty="0"/>
          </a:p>
          <a:p>
            <a:pPr marL="457200" lvl="1" indent="0">
              <a:buNone/>
            </a:pPr>
            <a:endParaRPr lang="en-US" sz="1800" noProof="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noProof="0" smtClean="0"/>
              <a:t>16</a:t>
            </a:fld>
            <a:endParaRPr lang="en-US" noProof="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18</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0292" y="3882735"/>
            <a:ext cx="10192629"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As the times goes on more and more flights have a successful outcome</a:t>
            </a:r>
          </a:p>
          <a:p>
            <a:pPr>
              <a:lnSpc>
                <a:spcPct val="100000"/>
              </a:lnSpc>
              <a:spcBef>
                <a:spcPts val="1400"/>
              </a:spcBef>
            </a:pPr>
            <a:r>
              <a:rPr lang="en-US" sz="2200" noProof="0" dirty="0">
                <a:solidFill>
                  <a:schemeClr val="accent3">
                    <a:lumMod val="25000"/>
                  </a:schemeClr>
                </a:solidFill>
                <a:latin typeface="Abadi" panose="020B0604020104020204" pitchFamily="34" charset="0"/>
              </a:rPr>
              <a:t>CCAFS SLC 40 has the most amount of all launches, more than 50%</a:t>
            </a:r>
          </a:p>
          <a:p>
            <a:pPr>
              <a:lnSpc>
                <a:spcPct val="100000"/>
              </a:lnSpc>
              <a:spcBef>
                <a:spcPts val="1400"/>
              </a:spcBef>
            </a:pPr>
            <a:r>
              <a:rPr lang="en-US" noProof="0" dirty="0"/>
              <a:t>VAFB SLC 4E and KSC LC 39A have a higher success rate than </a:t>
            </a:r>
            <a:r>
              <a:rPr lang="en-US" sz="2200" noProof="0" dirty="0">
                <a:solidFill>
                  <a:schemeClr val="accent3">
                    <a:lumMod val="25000"/>
                  </a:schemeClr>
                </a:solidFill>
                <a:latin typeface="Abadi" panose="020B0604020104020204" pitchFamily="34" charset="0"/>
              </a:rPr>
              <a:t>CCAFS SLC 40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Launch Site</a:t>
            </a:r>
            <a:endParaRPr lang="en-US" noProof="0" dirty="0">
              <a:solidFill>
                <a:srgbClr val="0B49CB"/>
              </a:solidFill>
            </a:endParaRPr>
          </a:p>
        </p:txBody>
      </p:sp>
      <p:pic>
        <p:nvPicPr>
          <p:cNvPr id="8" name="Grafik 7">
            <a:extLst>
              <a:ext uri="{FF2B5EF4-FFF2-40B4-BE49-F238E27FC236}">
                <a16:creationId xmlns:a16="http://schemas.microsoft.com/office/drawing/2014/main" id="{C873DA02-141F-00F7-70CC-3281D803FD27}"/>
              </a:ext>
            </a:extLst>
          </p:cNvPr>
          <p:cNvPicPr>
            <a:picLocks noChangeAspect="1"/>
          </p:cNvPicPr>
          <p:nvPr/>
        </p:nvPicPr>
        <p:blipFill>
          <a:blip r:embed="rId3"/>
          <a:stretch>
            <a:fillRect/>
          </a:stretch>
        </p:blipFill>
        <p:spPr>
          <a:xfrm>
            <a:off x="810292" y="1442018"/>
            <a:ext cx="10647680" cy="208639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19</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Heavier payloads are launched from CCAFS SLC 40 </a:t>
            </a:r>
          </a:p>
          <a:p>
            <a:pPr>
              <a:lnSpc>
                <a:spcPct val="100000"/>
              </a:lnSpc>
              <a:spcBef>
                <a:spcPts val="1400"/>
              </a:spcBef>
            </a:pPr>
            <a:r>
              <a:rPr lang="en-US" sz="2200" noProof="0" dirty="0">
                <a:solidFill>
                  <a:schemeClr val="accent3">
                    <a:lumMod val="25000"/>
                  </a:schemeClr>
                </a:solidFill>
                <a:latin typeface="Abadi" panose="020B0604020104020204" pitchFamily="34" charset="0"/>
              </a:rPr>
              <a:t>Most launches are carried out with a payload mass lighter than 7500 kg</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Launch Site</a:t>
            </a:r>
          </a:p>
        </p:txBody>
      </p:sp>
      <p:pic>
        <p:nvPicPr>
          <p:cNvPr id="6" name="Grafik 5">
            <a:extLst>
              <a:ext uri="{FF2B5EF4-FFF2-40B4-BE49-F238E27FC236}">
                <a16:creationId xmlns:a16="http://schemas.microsoft.com/office/drawing/2014/main" id="{0BC893D4-D791-9970-E568-0D30D6E88FEB}"/>
              </a:ext>
            </a:extLst>
          </p:cNvPr>
          <p:cNvPicPr>
            <a:picLocks noChangeAspect="1"/>
          </p:cNvPicPr>
          <p:nvPr/>
        </p:nvPicPr>
        <p:blipFill>
          <a:blip r:embed="rId3"/>
          <a:stretch>
            <a:fillRect/>
          </a:stretch>
        </p:blipFill>
        <p:spPr>
          <a:xfrm>
            <a:off x="5723255" y="1435317"/>
            <a:ext cx="5276850" cy="47910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noProof="0" smtClean="0"/>
              <a:pPr/>
              <a:t>2</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a:rPr>
              <a:t>Executive Summary</a:t>
            </a:r>
          </a:p>
          <a:p>
            <a:pPr>
              <a:lnSpc>
                <a:spcPct val="100000"/>
              </a:lnSpc>
              <a:spcBef>
                <a:spcPts val="1400"/>
              </a:spcBef>
            </a:pPr>
            <a:r>
              <a:rPr lang="en-US" sz="2200" noProof="0" dirty="0">
                <a:solidFill>
                  <a:schemeClr val="accent3">
                    <a:lumMod val="25000"/>
                  </a:schemeClr>
                </a:solidFill>
                <a:latin typeface="Abadi"/>
              </a:rPr>
              <a:t>Introduction</a:t>
            </a:r>
          </a:p>
          <a:p>
            <a:pPr>
              <a:lnSpc>
                <a:spcPct val="100000"/>
              </a:lnSpc>
              <a:spcBef>
                <a:spcPts val="1400"/>
              </a:spcBef>
            </a:pPr>
            <a:r>
              <a:rPr lang="en-US" sz="2200" noProof="0" dirty="0">
                <a:solidFill>
                  <a:schemeClr val="accent3">
                    <a:lumMod val="25000"/>
                  </a:schemeClr>
                </a:solidFill>
                <a:latin typeface="Abadi"/>
              </a:rPr>
              <a:t>Methodology</a:t>
            </a:r>
          </a:p>
          <a:p>
            <a:pPr>
              <a:lnSpc>
                <a:spcPct val="100000"/>
              </a:lnSpc>
              <a:spcBef>
                <a:spcPts val="1400"/>
              </a:spcBef>
            </a:pPr>
            <a:r>
              <a:rPr lang="en-US" sz="2200" noProof="0" dirty="0">
                <a:solidFill>
                  <a:schemeClr val="accent3">
                    <a:lumMod val="25000"/>
                  </a:schemeClr>
                </a:solidFill>
                <a:latin typeface="Abadi"/>
              </a:rPr>
              <a:t>Results</a:t>
            </a:r>
          </a:p>
          <a:p>
            <a:pPr>
              <a:lnSpc>
                <a:spcPct val="100000"/>
              </a:lnSpc>
              <a:spcBef>
                <a:spcPts val="1400"/>
              </a:spcBef>
            </a:pPr>
            <a:r>
              <a:rPr lang="en-US" sz="2200" noProof="0" dirty="0">
                <a:solidFill>
                  <a:schemeClr val="accent3">
                    <a:lumMod val="25000"/>
                  </a:schemeClr>
                </a:solidFill>
                <a:latin typeface="Abadi"/>
              </a:rPr>
              <a:t>Conclusion</a:t>
            </a:r>
          </a:p>
          <a:p>
            <a:pPr>
              <a:lnSpc>
                <a:spcPct val="100000"/>
              </a:lnSpc>
              <a:spcBef>
                <a:spcPts val="1400"/>
              </a:spcBef>
            </a:pPr>
            <a:r>
              <a:rPr lang="en-US" sz="2200" noProof="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20</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2550"/>
            <a:ext cx="3932238" cy="4365427"/>
          </a:xfrm>
          <a:prstGeom prst="rect">
            <a:avLst/>
          </a:prstGeom>
        </p:spPr>
        <p:txBody>
          <a:bodyPr>
            <a:normAutofit/>
          </a:bodyPr>
          <a:lstStyle/>
          <a:p>
            <a:pPr>
              <a:lnSpc>
                <a:spcPct val="100000"/>
              </a:lnSpc>
              <a:spcBef>
                <a:spcPts val="1400"/>
              </a:spcBef>
            </a:pPr>
            <a:r>
              <a:rPr lang="en-US" noProof="0" dirty="0"/>
              <a:t>Orbits with 100% success rate: ES-L1, GEO, HEO, SSO</a:t>
            </a:r>
          </a:p>
          <a:p>
            <a:pPr>
              <a:lnSpc>
                <a:spcPct val="100000"/>
              </a:lnSpc>
              <a:spcBef>
                <a:spcPts val="1400"/>
              </a:spcBef>
            </a:pPr>
            <a:r>
              <a:rPr lang="en-US" noProof="0" dirty="0"/>
              <a:t>Orbits with success rate between 50% and 85%: GTO, ISS, LEO, MEO, PO</a:t>
            </a:r>
          </a:p>
          <a:p>
            <a:pPr>
              <a:lnSpc>
                <a:spcPct val="100000"/>
              </a:lnSpc>
              <a:spcBef>
                <a:spcPts val="1400"/>
              </a:spcBef>
            </a:pPr>
            <a:r>
              <a:rPr lang="en-US" noProof="0" dirty="0"/>
              <a:t>Orbits with 0% success rate: - SO</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 Rate vs. Orbit Type</a:t>
            </a:r>
            <a:endParaRPr lang="en-US" noProof="0" dirty="0">
              <a:solidFill>
                <a:srgbClr val="0B49CB"/>
              </a:solidFill>
            </a:endParaRPr>
          </a:p>
        </p:txBody>
      </p:sp>
      <p:pic>
        <p:nvPicPr>
          <p:cNvPr id="6" name="Grafik 5">
            <a:extLst>
              <a:ext uri="{FF2B5EF4-FFF2-40B4-BE49-F238E27FC236}">
                <a16:creationId xmlns:a16="http://schemas.microsoft.com/office/drawing/2014/main" id="{A4037992-CD79-E08A-FC2F-CC4E2EED5D3E}"/>
              </a:ext>
            </a:extLst>
          </p:cNvPr>
          <p:cNvPicPr>
            <a:picLocks noChangeAspect="1"/>
          </p:cNvPicPr>
          <p:nvPr/>
        </p:nvPicPr>
        <p:blipFill>
          <a:blip r:embed="rId3"/>
          <a:stretch>
            <a:fillRect/>
          </a:stretch>
        </p:blipFill>
        <p:spPr>
          <a:xfrm>
            <a:off x="5658485" y="1528275"/>
            <a:ext cx="5467350" cy="47910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21</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26630" y="4069847"/>
            <a:ext cx="3932238" cy="2169492"/>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No relationship between flight number and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Orbit Type</a:t>
            </a:r>
            <a:endParaRPr lang="en-US" noProof="0" dirty="0">
              <a:solidFill>
                <a:srgbClr val="0B49CB"/>
              </a:solidFill>
            </a:endParaRPr>
          </a:p>
        </p:txBody>
      </p:sp>
      <p:pic>
        <p:nvPicPr>
          <p:cNvPr id="6" name="Grafik 5">
            <a:extLst>
              <a:ext uri="{FF2B5EF4-FFF2-40B4-BE49-F238E27FC236}">
                <a16:creationId xmlns:a16="http://schemas.microsoft.com/office/drawing/2014/main" id="{A8DCF948-9666-A0FC-7188-832435045ECA}"/>
              </a:ext>
            </a:extLst>
          </p:cNvPr>
          <p:cNvPicPr>
            <a:picLocks noChangeAspect="1"/>
          </p:cNvPicPr>
          <p:nvPr/>
        </p:nvPicPr>
        <p:blipFill>
          <a:blip r:embed="rId3"/>
          <a:stretch>
            <a:fillRect/>
          </a:stretch>
        </p:blipFill>
        <p:spPr>
          <a:xfrm>
            <a:off x="599440" y="1549481"/>
            <a:ext cx="11054080" cy="216949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22</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Heavier payloads tend to negatively influence GTO Orbit launches</a:t>
            </a:r>
            <a:r>
              <a:rPr lang="en-US" sz="2200" dirty="0">
                <a:solidFill>
                  <a:schemeClr val="accent3">
                    <a:lumMod val="25000"/>
                  </a:schemeClr>
                </a:solidFill>
                <a:latin typeface="Abadi" panose="020B0604020104020204" pitchFamily="34" charset="0"/>
              </a:rPr>
              <a:t> and positively influence ISS and LEO and PO Orbits.</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Orbit Type</a:t>
            </a:r>
            <a:endParaRPr lang="en-US" noProof="0" dirty="0">
              <a:solidFill>
                <a:srgbClr val="0B49CB"/>
              </a:solidFill>
            </a:endParaRPr>
          </a:p>
        </p:txBody>
      </p:sp>
      <p:pic>
        <p:nvPicPr>
          <p:cNvPr id="6" name="Grafik 5">
            <a:extLst>
              <a:ext uri="{FF2B5EF4-FFF2-40B4-BE49-F238E27FC236}">
                <a16:creationId xmlns:a16="http://schemas.microsoft.com/office/drawing/2014/main" id="{012A0970-AFFD-696E-87BE-5A01963C9596}"/>
              </a:ext>
            </a:extLst>
          </p:cNvPr>
          <p:cNvPicPr>
            <a:picLocks noChangeAspect="1"/>
          </p:cNvPicPr>
          <p:nvPr/>
        </p:nvPicPr>
        <p:blipFill>
          <a:blip r:embed="rId3"/>
          <a:stretch>
            <a:fillRect/>
          </a:stretch>
        </p:blipFill>
        <p:spPr>
          <a:xfrm>
            <a:off x="5263197" y="1343660"/>
            <a:ext cx="5343525" cy="48006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23</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year progresses the success rate increases. </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Success Yearly Trend</a:t>
            </a:r>
          </a:p>
        </p:txBody>
      </p:sp>
      <p:pic>
        <p:nvPicPr>
          <p:cNvPr id="6" name="Grafik 5">
            <a:extLst>
              <a:ext uri="{FF2B5EF4-FFF2-40B4-BE49-F238E27FC236}">
                <a16:creationId xmlns:a16="http://schemas.microsoft.com/office/drawing/2014/main" id="{03F19E4F-8B18-BCC5-0F2F-E45A2D488754}"/>
              </a:ext>
            </a:extLst>
          </p:cNvPr>
          <p:cNvPicPr>
            <a:picLocks noChangeAspect="1"/>
          </p:cNvPicPr>
          <p:nvPr/>
        </p:nvPicPr>
        <p:blipFill>
          <a:blip r:embed="rId3"/>
          <a:stretch>
            <a:fillRect/>
          </a:stretch>
        </p:blipFill>
        <p:spPr>
          <a:xfrm>
            <a:off x="5576383" y="1844358"/>
            <a:ext cx="6389255"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24</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Theses are the unique launch sites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All Launch Site Names</a:t>
            </a:r>
          </a:p>
        </p:txBody>
      </p:sp>
      <p:pic>
        <p:nvPicPr>
          <p:cNvPr id="7" name="Grafik 6">
            <a:extLst>
              <a:ext uri="{FF2B5EF4-FFF2-40B4-BE49-F238E27FC236}">
                <a16:creationId xmlns:a16="http://schemas.microsoft.com/office/drawing/2014/main" id="{1C3D8D4F-507D-A9B8-083A-47B2FFEB2547}"/>
              </a:ext>
            </a:extLst>
          </p:cNvPr>
          <p:cNvPicPr>
            <a:picLocks noChangeAspect="1"/>
          </p:cNvPicPr>
          <p:nvPr/>
        </p:nvPicPr>
        <p:blipFill>
          <a:blip r:embed="rId3"/>
          <a:stretch>
            <a:fillRect/>
          </a:stretch>
        </p:blipFill>
        <p:spPr>
          <a:xfrm>
            <a:off x="6505285" y="2643792"/>
            <a:ext cx="4153480" cy="271500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25</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5 records where the launch site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Site Names Begin with 'CCA'</a:t>
            </a:r>
          </a:p>
        </p:txBody>
      </p:sp>
      <p:pic>
        <p:nvPicPr>
          <p:cNvPr id="7" name="Grafik 6">
            <a:extLst>
              <a:ext uri="{FF2B5EF4-FFF2-40B4-BE49-F238E27FC236}">
                <a16:creationId xmlns:a16="http://schemas.microsoft.com/office/drawing/2014/main" id="{63D52BEC-E10A-E113-87FF-4D6A17041046}"/>
              </a:ext>
            </a:extLst>
          </p:cNvPr>
          <p:cNvPicPr>
            <a:picLocks noChangeAspect="1"/>
          </p:cNvPicPr>
          <p:nvPr/>
        </p:nvPicPr>
        <p:blipFill>
          <a:blip r:embed="rId3"/>
          <a:stretch>
            <a:fillRect/>
          </a:stretch>
        </p:blipFill>
        <p:spPr>
          <a:xfrm>
            <a:off x="457200" y="3076201"/>
            <a:ext cx="10515600" cy="215059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calculated total payload carried by boosters from NASA is 45596 kg</a:t>
            </a:r>
            <a:endParaRPr lang="en-US" sz="2200" noProof="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Payload Mass</a:t>
            </a:r>
          </a:p>
        </p:txBody>
      </p:sp>
      <p:pic>
        <p:nvPicPr>
          <p:cNvPr id="6" name="Grafik 5">
            <a:extLst>
              <a:ext uri="{FF2B5EF4-FFF2-40B4-BE49-F238E27FC236}">
                <a16:creationId xmlns:a16="http://schemas.microsoft.com/office/drawing/2014/main" id="{84C11352-72AE-2522-BBEE-81998C48F9D2}"/>
              </a:ext>
            </a:extLst>
          </p:cNvPr>
          <p:cNvPicPr>
            <a:picLocks noChangeAspect="1"/>
          </p:cNvPicPr>
          <p:nvPr/>
        </p:nvPicPr>
        <p:blipFill>
          <a:blip r:embed="rId3"/>
          <a:stretch>
            <a:fillRect/>
          </a:stretch>
        </p:blipFill>
        <p:spPr>
          <a:xfrm>
            <a:off x="2837995" y="3262183"/>
            <a:ext cx="6516009" cy="185763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The calculated average payload mass carried by booster version F9 v1.1 is 2534.66 kg</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Average Payload Mass by F9 v1.1</a:t>
            </a:r>
          </a:p>
        </p:txBody>
      </p:sp>
      <p:pic>
        <p:nvPicPr>
          <p:cNvPr id="6" name="Grafik 5">
            <a:extLst>
              <a:ext uri="{FF2B5EF4-FFF2-40B4-BE49-F238E27FC236}">
                <a16:creationId xmlns:a16="http://schemas.microsoft.com/office/drawing/2014/main" id="{44D80048-0EDE-DD85-693D-C746B2F06BC3}"/>
              </a:ext>
            </a:extLst>
          </p:cNvPr>
          <p:cNvPicPr>
            <a:picLocks noChangeAspect="1"/>
          </p:cNvPicPr>
          <p:nvPr/>
        </p:nvPicPr>
        <p:blipFill>
          <a:blip r:embed="rId3"/>
          <a:stretch>
            <a:fillRect/>
          </a:stretch>
        </p:blipFill>
        <p:spPr>
          <a:xfrm>
            <a:off x="3255146" y="3649118"/>
            <a:ext cx="7144747" cy="16385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The first successful ground Landing was 2015-12-22</a:t>
            </a:r>
            <a:endParaRPr lang="en-US" sz="2200" noProof="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First Successful Ground Landing Date</a:t>
            </a:r>
          </a:p>
        </p:txBody>
      </p:sp>
      <p:pic>
        <p:nvPicPr>
          <p:cNvPr id="10" name="Grafik 9">
            <a:extLst>
              <a:ext uri="{FF2B5EF4-FFF2-40B4-BE49-F238E27FC236}">
                <a16:creationId xmlns:a16="http://schemas.microsoft.com/office/drawing/2014/main" id="{438352A8-8573-AB5D-9CCF-BE22E164CF5E}"/>
              </a:ext>
            </a:extLst>
          </p:cNvPr>
          <p:cNvPicPr>
            <a:picLocks noChangeAspect="1"/>
          </p:cNvPicPr>
          <p:nvPr/>
        </p:nvPicPr>
        <p:blipFill>
          <a:blip r:embed="rId3"/>
          <a:stretch>
            <a:fillRect/>
          </a:stretch>
        </p:blipFill>
        <p:spPr>
          <a:xfrm>
            <a:off x="1122728" y="2670687"/>
            <a:ext cx="8402223" cy="17718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29</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boosters have successfully landed on drone ships </a:t>
            </a:r>
            <a:r>
              <a:rPr lang="en-US" sz="2200" dirty="0">
                <a:solidFill>
                  <a:schemeClr val="accent3">
                    <a:lumMod val="25000"/>
                  </a:schemeClr>
                </a:solidFill>
                <a:latin typeface="Abadi"/>
              </a:rPr>
              <a:t>and had payload mass greater than 4000 but less than 6000:</a:t>
            </a: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Successful Drone Ship Landing with Payload between 4000 and 6000</a:t>
            </a:r>
          </a:p>
        </p:txBody>
      </p:sp>
      <p:pic>
        <p:nvPicPr>
          <p:cNvPr id="3" name="Grafik 2">
            <a:extLst>
              <a:ext uri="{FF2B5EF4-FFF2-40B4-BE49-F238E27FC236}">
                <a16:creationId xmlns:a16="http://schemas.microsoft.com/office/drawing/2014/main" id="{3B78ED20-9922-56EE-4082-74BC9692CC73}"/>
              </a:ext>
            </a:extLst>
          </p:cNvPr>
          <p:cNvPicPr>
            <a:picLocks noChangeAspect="1"/>
          </p:cNvPicPr>
          <p:nvPr/>
        </p:nvPicPr>
        <p:blipFill>
          <a:blip r:embed="rId3"/>
          <a:stretch>
            <a:fillRect/>
          </a:stretch>
        </p:blipFill>
        <p:spPr>
          <a:xfrm>
            <a:off x="770011" y="2942163"/>
            <a:ext cx="9745589" cy="21182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3</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58800" y="1402080"/>
            <a:ext cx="10915703" cy="5232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Summary of methodologies:</a:t>
            </a:r>
          </a:p>
          <a:p>
            <a:pPr lvl="1"/>
            <a:r>
              <a:rPr lang="de-DE" sz="1800" dirty="0">
                <a:solidFill>
                  <a:schemeClr val="accent3">
                    <a:lumMod val="25000"/>
                  </a:schemeClr>
                </a:solidFill>
                <a:latin typeface="Abadi" panose="020B0604020104020204" pitchFamily="34" charset="0"/>
              </a:rPr>
              <a:t>Data Collection </a:t>
            </a:r>
            <a:r>
              <a:rPr lang="de-DE" sz="1800" dirty="0" err="1">
                <a:solidFill>
                  <a:schemeClr val="accent3">
                    <a:lumMod val="25000"/>
                  </a:schemeClr>
                </a:solidFill>
                <a:latin typeface="Abadi" panose="020B0604020104020204" pitchFamily="34" charset="0"/>
              </a:rPr>
              <a:t>through</a:t>
            </a:r>
            <a:r>
              <a:rPr lang="de-DE" sz="1800" dirty="0">
                <a:solidFill>
                  <a:schemeClr val="accent3">
                    <a:lumMod val="25000"/>
                  </a:schemeClr>
                </a:solidFill>
                <a:latin typeface="Abadi" panose="020B0604020104020204" pitchFamily="34" charset="0"/>
              </a:rPr>
              <a:t> API</a:t>
            </a:r>
          </a:p>
          <a:p>
            <a:pPr lvl="1"/>
            <a:r>
              <a:rPr lang="en-US" sz="1800" dirty="0">
                <a:solidFill>
                  <a:schemeClr val="accent3">
                    <a:lumMod val="25000"/>
                  </a:schemeClr>
                </a:solidFill>
                <a:latin typeface="Abadi" panose="020B0604020104020204" pitchFamily="34" charset="0"/>
              </a:rPr>
              <a:t>Data Collection with Web Scraping</a:t>
            </a:r>
          </a:p>
          <a:p>
            <a:pPr lvl="1"/>
            <a:r>
              <a:rPr lang="de-DE" sz="1800" dirty="0">
                <a:solidFill>
                  <a:schemeClr val="accent3">
                    <a:lumMod val="25000"/>
                  </a:schemeClr>
                </a:solidFill>
                <a:latin typeface="Abadi" panose="020B0604020104020204" pitchFamily="34" charset="0"/>
              </a:rPr>
              <a:t>Data </a:t>
            </a:r>
            <a:r>
              <a:rPr lang="de-DE" sz="1800" dirty="0" err="1">
                <a:solidFill>
                  <a:schemeClr val="accent3">
                    <a:lumMod val="25000"/>
                  </a:schemeClr>
                </a:solidFill>
                <a:latin typeface="Abadi" panose="020B0604020104020204" pitchFamily="34" charset="0"/>
              </a:rPr>
              <a:t>Wrangling</a:t>
            </a:r>
            <a:endParaRPr lang="de-DE" sz="18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Exploratory Data Analysis with SQL</a:t>
            </a:r>
          </a:p>
          <a:p>
            <a:pPr lvl="1"/>
            <a:r>
              <a:rPr lang="en-US" sz="1800" dirty="0">
                <a:solidFill>
                  <a:schemeClr val="accent3">
                    <a:lumMod val="25000"/>
                  </a:schemeClr>
                </a:solidFill>
                <a:latin typeface="Abadi" panose="020B0604020104020204" pitchFamily="34" charset="0"/>
              </a:rPr>
              <a:t>Exploratory Data Analysis with Data Visualization</a:t>
            </a:r>
          </a:p>
          <a:p>
            <a:pPr lvl="1"/>
            <a:r>
              <a:rPr lang="en-US" sz="1800" dirty="0">
                <a:solidFill>
                  <a:schemeClr val="accent3">
                    <a:lumMod val="25000"/>
                  </a:schemeClr>
                </a:solidFill>
                <a:latin typeface="Abadi" panose="020B0604020104020204" pitchFamily="34" charset="0"/>
              </a:rPr>
              <a:t>Interactive Visual Analytics with Folium</a:t>
            </a:r>
          </a:p>
          <a:p>
            <a:pPr lvl="1"/>
            <a:r>
              <a:rPr lang="de-DE" sz="1800" dirty="0" err="1">
                <a:solidFill>
                  <a:schemeClr val="accent3">
                    <a:lumMod val="25000"/>
                  </a:schemeClr>
                </a:solidFill>
                <a:latin typeface="Abadi" panose="020B0604020104020204" pitchFamily="34" charset="0"/>
              </a:rPr>
              <a:t>Machine</a:t>
            </a:r>
            <a:r>
              <a:rPr lang="de-DE" sz="1800" dirty="0">
                <a:solidFill>
                  <a:schemeClr val="accent3">
                    <a:lumMod val="25000"/>
                  </a:schemeClr>
                </a:solidFill>
                <a:latin typeface="Abadi" panose="020B0604020104020204" pitchFamily="34" charset="0"/>
              </a:rPr>
              <a:t> Learning </a:t>
            </a:r>
            <a:r>
              <a:rPr lang="de-DE" sz="1800" dirty="0" err="1">
                <a:solidFill>
                  <a:schemeClr val="accent3">
                    <a:lumMod val="25000"/>
                  </a:schemeClr>
                </a:solidFill>
                <a:latin typeface="Abadi" panose="020B0604020104020204" pitchFamily="34" charset="0"/>
              </a:rPr>
              <a:t>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Summary of all results:</a:t>
            </a:r>
          </a:p>
          <a:p>
            <a:pPr lvl="1"/>
            <a:r>
              <a:rPr lang="de-DE" sz="1800" dirty="0" err="1">
                <a:solidFill>
                  <a:schemeClr val="accent3">
                    <a:lumMod val="25000"/>
                  </a:schemeClr>
                </a:solidFill>
                <a:latin typeface="Abadi" panose="020B0604020104020204" pitchFamily="34" charset="0"/>
              </a:rPr>
              <a:t>Exploratory</a:t>
            </a:r>
            <a:r>
              <a:rPr lang="de-DE" sz="1800" dirty="0">
                <a:solidFill>
                  <a:schemeClr val="accent3">
                    <a:lumMod val="25000"/>
                  </a:schemeClr>
                </a:solidFill>
                <a:latin typeface="Abadi" panose="020B0604020104020204" pitchFamily="34" charset="0"/>
              </a:rPr>
              <a:t> Data Analysis </a:t>
            </a:r>
            <a:r>
              <a:rPr lang="de-DE" sz="1800" dirty="0" err="1">
                <a:solidFill>
                  <a:schemeClr val="accent3">
                    <a:lumMod val="25000"/>
                  </a:schemeClr>
                </a:solidFill>
                <a:latin typeface="Abadi" panose="020B0604020104020204" pitchFamily="34" charset="0"/>
              </a:rPr>
              <a:t>results</a:t>
            </a:r>
            <a:endParaRPr lang="de-DE" sz="1800" dirty="0">
              <a:solidFill>
                <a:schemeClr val="accent3">
                  <a:lumMod val="25000"/>
                </a:schemeClr>
              </a:solidFill>
              <a:latin typeface="Abadi" panose="020B0604020104020204" pitchFamily="34" charset="0"/>
            </a:endParaRPr>
          </a:p>
          <a:p>
            <a:pPr lvl="1"/>
            <a:r>
              <a:rPr lang="de-DE" sz="1800" dirty="0">
                <a:solidFill>
                  <a:schemeClr val="accent3">
                    <a:lumMod val="25000"/>
                  </a:schemeClr>
                </a:solidFill>
                <a:latin typeface="Abadi" panose="020B0604020104020204" pitchFamily="34" charset="0"/>
              </a:rPr>
              <a:t>Interactive </a:t>
            </a:r>
            <a:r>
              <a:rPr lang="de-DE" sz="1800" dirty="0" err="1">
                <a:solidFill>
                  <a:schemeClr val="accent3">
                    <a:lumMod val="25000"/>
                  </a:schemeClr>
                </a:solidFill>
                <a:latin typeface="Abadi" panose="020B0604020104020204" pitchFamily="34" charset="0"/>
              </a:rPr>
              <a:t>analytics</a:t>
            </a:r>
            <a:r>
              <a:rPr lang="de-DE" sz="1800" dirty="0">
                <a:solidFill>
                  <a:schemeClr val="accent3">
                    <a:lumMod val="25000"/>
                  </a:schemeClr>
                </a:solidFill>
                <a:latin typeface="Abadi" panose="020B0604020104020204" pitchFamily="34" charset="0"/>
              </a:rPr>
              <a:t> in </a:t>
            </a:r>
            <a:r>
              <a:rPr lang="de-DE" sz="1800" dirty="0" err="1">
                <a:solidFill>
                  <a:schemeClr val="accent3">
                    <a:lumMod val="25000"/>
                  </a:schemeClr>
                </a:solidFill>
                <a:latin typeface="Abadi" panose="020B0604020104020204" pitchFamily="34" charset="0"/>
              </a:rPr>
              <a:t>screenshots</a:t>
            </a:r>
            <a:endParaRPr lang="de-DE" sz="18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Predictive Analytics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Executive Summary</a:t>
            </a:r>
            <a:endParaRPr lang="en-US" noProof="0"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1415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Count function to count the outcomes</a:t>
            </a:r>
            <a:endParaRPr lang="en-US" sz="2200" noProof="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Number of Successful and Failure Mission Outcomes</a:t>
            </a:r>
          </a:p>
        </p:txBody>
      </p:sp>
      <p:pic>
        <p:nvPicPr>
          <p:cNvPr id="8" name="Grafik 7">
            <a:extLst>
              <a:ext uri="{FF2B5EF4-FFF2-40B4-BE49-F238E27FC236}">
                <a16:creationId xmlns:a16="http://schemas.microsoft.com/office/drawing/2014/main" id="{4074FFFC-244B-325C-E221-6729F3F10EF0}"/>
              </a:ext>
            </a:extLst>
          </p:cNvPr>
          <p:cNvPicPr>
            <a:picLocks noChangeAspect="1"/>
          </p:cNvPicPr>
          <p:nvPr/>
        </p:nvPicPr>
        <p:blipFill>
          <a:blip r:embed="rId3"/>
          <a:stretch>
            <a:fillRect/>
          </a:stretch>
        </p:blipFill>
        <p:spPr>
          <a:xfrm>
            <a:off x="4367882" y="1666387"/>
            <a:ext cx="7389388" cy="326566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220881"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Boosters Carried Maximum Payload</a:t>
            </a:r>
          </a:p>
        </p:txBody>
      </p:sp>
      <p:pic>
        <p:nvPicPr>
          <p:cNvPr id="8" name="Grafik 7">
            <a:extLst>
              <a:ext uri="{FF2B5EF4-FFF2-40B4-BE49-F238E27FC236}">
                <a16:creationId xmlns:a16="http://schemas.microsoft.com/office/drawing/2014/main" id="{1BE37F86-B4A2-AF16-CA00-0173603A67CD}"/>
              </a:ext>
            </a:extLst>
          </p:cNvPr>
          <p:cNvPicPr>
            <a:picLocks noChangeAspect="1"/>
          </p:cNvPicPr>
          <p:nvPr/>
        </p:nvPicPr>
        <p:blipFill>
          <a:blip r:embed="rId3"/>
          <a:stretch>
            <a:fillRect/>
          </a:stretch>
        </p:blipFill>
        <p:spPr>
          <a:xfrm>
            <a:off x="3990891" y="1929118"/>
            <a:ext cx="7467081" cy="384620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0063" y="3931184"/>
            <a:ext cx="9745589" cy="4351338"/>
          </a:xfrm>
          <a:prstGeom prst="rect">
            <a:avLst/>
          </a:prstGeom>
        </p:spPr>
        <p:txBody>
          <a:bodyPr lIns="91440" tIns="45720" rIns="91440" bIns="45720" anchor="t">
            <a:normAutofit/>
          </a:bodyPr>
          <a:lstStyle/>
          <a:p>
            <a:pPr eaLnBrk="0" fontAlgn="base" hangingPunct="0">
              <a:lnSpc>
                <a:spcPct val="100000"/>
              </a:lnSpc>
              <a:spcBef>
                <a:spcPct val="0"/>
              </a:spcBef>
              <a:spcAft>
                <a:spcPct val="0"/>
              </a:spcAft>
            </a:pPr>
            <a:r>
              <a:rPr lang="de-DE" altLang="de-DE" dirty="0" err="1">
                <a:solidFill>
                  <a:schemeClr val="accent3">
                    <a:lumMod val="25000"/>
                  </a:schemeClr>
                </a:solidFill>
                <a:latin typeface="Abadi"/>
              </a:rPr>
              <a:t>strftime</a:t>
            </a:r>
            <a:r>
              <a:rPr lang="de-DE" altLang="de-DE" dirty="0">
                <a:solidFill>
                  <a:schemeClr val="accent3">
                    <a:lumMod val="25000"/>
                  </a:schemeClr>
                </a:solidFill>
                <a:latin typeface="Abadi"/>
              </a:rPr>
              <a:t>('%m', date) </a:t>
            </a:r>
            <a:r>
              <a:rPr lang="de-DE" altLang="de-DE" dirty="0" err="1">
                <a:solidFill>
                  <a:schemeClr val="accent3">
                    <a:lumMod val="25000"/>
                  </a:schemeClr>
                </a:solidFill>
                <a:latin typeface="Abadi"/>
              </a:rPr>
              <a:t>extracts</a:t>
            </a:r>
            <a:r>
              <a:rPr lang="de-DE" altLang="de-DE" dirty="0">
                <a:solidFill>
                  <a:schemeClr val="accent3">
                    <a:lumMod val="25000"/>
                  </a:schemeClr>
                </a:solidFill>
                <a:latin typeface="Abadi"/>
              </a:rPr>
              <a:t> </a:t>
            </a:r>
            <a:r>
              <a:rPr lang="de-DE" altLang="de-DE" dirty="0" err="1">
                <a:solidFill>
                  <a:schemeClr val="accent3">
                    <a:lumMod val="25000"/>
                  </a:schemeClr>
                </a:solidFill>
                <a:latin typeface="Abadi"/>
              </a:rPr>
              <a:t>the</a:t>
            </a:r>
            <a:r>
              <a:rPr lang="de-DE" altLang="de-DE" dirty="0">
                <a:solidFill>
                  <a:schemeClr val="accent3">
                    <a:lumMod val="25000"/>
                  </a:schemeClr>
                </a:solidFill>
                <a:latin typeface="Abadi"/>
              </a:rPr>
              <a:t> </a:t>
            </a:r>
            <a:r>
              <a:rPr lang="de-DE" altLang="de-DE" dirty="0" err="1">
                <a:solidFill>
                  <a:schemeClr val="accent3">
                    <a:lumMod val="25000"/>
                  </a:schemeClr>
                </a:solidFill>
                <a:latin typeface="Abadi"/>
              </a:rPr>
              <a:t>month</a:t>
            </a:r>
            <a:r>
              <a:rPr lang="de-DE" altLang="de-DE" dirty="0">
                <a:solidFill>
                  <a:schemeClr val="accent3">
                    <a:lumMod val="25000"/>
                  </a:schemeClr>
                </a:solidFill>
                <a:latin typeface="Abadi"/>
              </a:rPr>
              <a:t> </a:t>
            </a:r>
            <a:r>
              <a:rPr lang="de-DE" altLang="de-DE" dirty="0" err="1">
                <a:solidFill>
                  <a:schemeClr val="accent3">
                    <a:lumMod val="25000"/>
                  </a:schemeClr>
                </a:solidFill>
                <a:latin typeface="Abadi"/>
              </a:rPr>
              <a:t>from</a:t>
            </a:r>
            <a:r>
              <a:rPr lang="de-DE" altLang="de-DE" dirty="0">
                <a:solidFill>
                  <a:schemeClr val="accent3">
                    <a:lumMod val="25000"/>
                  </a:schemeClr>
                </a:solidFill>
                <a:latin typeface="Abadi"/>
              </a:rPr>
              <a:t> </a:t>
            </a:r>
            <a:r>
              <a:rPr lang="de-DE" altLang="de-DE" dirty="0" err="1">
                <a:solidFill>
                  <a:schemeClr val="accent3">
                    <a:lumMod val="25000"/>
                  </a:schemeClr>
                </a:solidFill>
                <a:latin typeface="Abadi"/>
              </a:rPr>
              <a:t>the</a:t>
            </a:r>
            <a:r>
              <a:rPr lang="de-DE" altLang="de-DE" dirty="0">
                <a:solidFill>
                  <a:schemeClr val="accent3">
                    <a:lumMod val="25000"/>
                  </a:schemeClr>
                </a:solidFill>
                <a:latin typeface="Abadi"/>
              </a:rPr>
              <a:t> date </a:t>
            </a:r>
            <a:r>
              <a:rPr lang="de-DE" altLang="de-DE" dirty="0" err="1">
                <a:solidFill>
                  <a:schemeClr val="accent3">
                    <a:lumMod val="25000"/>
                  </a:schemeClr>
                </a:solidFill>
                <a:latin typeface="Abadi"/>
              </a:rPr>
              <a:t>column</a:t>
            </a:r>
            <a:endParaRPr lang="de-DE" altLang="de-DE" dirty="0">
              <a:solidFill>
                <a:schemeClr val="accent3">
                  <a:lumMod val="25000"/>
                </a:schemeClr>
              </a:solidFill>
              <a:latin typeface="Abadi"/>
            </a:endParaRPr>
          </a:p>
          <a:p>
            <a:pPr eaLnBrk="0" fontAlgn="base" hangingPunct="0">
              <a:lnSpc>
                <a:spcPct val="100000"/>
              </a:lnSpc>
              <a:spcBef>
                <a:spcPct val="0"/>
              </a:spcBef>
              <a:spcAft>
                <a:spcPct val="0"/>
              </a:spcAft>
            </a:pPr>
            <a:r>
              <a:rPr lang="de-DE" altLang="de-DE" dirty="0" err="1">
                <a:solidFill>
                  <a:schemeClr val="accent3">
                    <a:lumMod val="25000"/>
                  </a:schemeClr>
                </a:solidFill>
                <a:latin typeface="Abadi"/>
              </a:rPr>
              <a:t>strftime</a:t>
            </a:r>
            <a:r>
              <a:rPr lang="de-DE" altLang="de-DE" dirty="0">
                <a:solidFill>
                  <a:schemeClr val="accent3">
                    <a:lumMod val="25000"/>
                  </a:schemeClr>
                </a:solidFill>
                <a:latin typeface="Abadi"/>
              </a:rPr>
              <a:t>('%Y', date) </a:t>
            </a:r>
            <a:r>
              <a:rPr lang="de-DE" altLang="de-DE" dirty="0" err="1">
                <a:solidFill>
                  <a:schemeClr val="accent3">
                    <a:lumMod val="25000"/>
                  </a:schemeClr>
                </a:solidFill>
                <a:latin typeface="Abadi"/>
              </a:rPr>
              <a:t>extracts</a:t>
            </a:r>
            <a:r>
              <a:rPr lang="de-DE" altLang="de-DE" dirty="0">
                <a:solidFill>
                  <a:schemeClr val="accent3">
                    <a:lumMod val="25000"/>
                  </a:schemeClr>
                </a:solidFill>
                <a:latin typeface="Abadi"/>
              </a:rPr>
              <a:t> </a:t>
            </a:r>
            <a:r>
              <a:rPr lang="de-DE" altLang="de-DE" dirty="0" err="1">
                <a:solidFill>
                  <a:schemeClr val="accent3">
                    <a:lumMod val="25000"/>
                  </a:schemeClr>
                </a:solidFill>
                <a:latin typeface="Abadi"/>
              </a:rPr>
              <a:t>the</a:t>
            </a:r>
            <a:r>
              <a:rPr lang="de-DE" altLang="de-DE" dirty="0">
                <a:solidFill>
                  <a:schemeClr val="accent3">
                    <a:lumMod val="25000"/>
                  </a:schemeClr>
                </a:solidFill>
                <a:latin typeface="Abadi"/>
              </a:rPr>
              <a:t> </a:t>
            </a:r>
            <a:r>
              <a:rPr lang="de-DE" altLang="de-DE" dirty="0" err="1">
                <a:solidFill>
                  <a:schemeClr val="accent3">
                    <a:lumMod val="25000"/>
                  </a:schemeClr>
                </a:solidFill>
                <a:latin typeface="Abadi"/>
              </a:rPr>
              <a:t>year</a:t>
            </a:r>
            <a:r>
              <a:rPr lang="de-DE" altLang="de-DE" dirty="0">
                <a:solidFill>
                  <a:schemeClr val="accent3">
                    <a:lumMod val="25000"/>
                  </a:schemeClr>
                </a:solidFill>
                <a:latin typeface="Abadi"/>
              </a:rPr>
              <a:t> </a:t>
            </a:r>
            <a:r>
              <a:rPr lang="de-DE" altLang="de-DE" dirty="0" err="1">
                <a:solidFill>
                  <a:schemeClr val="accent3">
                    <a:lumMod val="25000"/>
                  </a:schemeClr>
                </a:solidFill>
                <a:latin typeface="Abadi"/>
              </a:rPr>
              <a:t>from</a:t>
            </a:r>
            <a:r>
              <a:rPr lang="de-DE" altLang="de-DE" dirty="0">
                <a:solidFill>
                  <a:schemeClr val="accent3">
                    <a:lumMod val="25000"/>
                  </a:schemeClr>
                </a:solidFill>
                <a:latin typeface="Abadi"/>
              </a:rPr>
              <a:t> </a:t>
            </a:r>
            <a:r>
              <a:rPr lang="de-DE" altLang="de-DE" dirty="0" err="1">
                <a:solidFill>
                  <a:schemeClr val="accent3">
                    <a:lumMod val="25000"/>
                  </a:schemeClr>
                </a:solidFill>
                <a:latin typeface="Abadi"/>
              </a:rPr>
              <a:t>the</a:t>
            </a:r>
            <a:r>
              <a:rPr lang="de-DE" altLang="de-DE" dirty="0">
                <a:solidFill>
                  <a:schemeClr val="accent3">
                    <a:lumMod val="25000"/>
                  </a:schemeClr>
                </a:solidFill>
                <a:latin typeface="Abadi"/>
              </a:rPr>
              <a:t> date </a:t>
            </a:r>
            <a:r>
              <a:rPr lang="de-DE" altLang="de-DE" dirty="0" err="1">
                <a:solidFill>
                  <a:schemeClr val="accent3">
                    <a:lumMod val="25000"/>
                  </a:schemeClr>
                </a:solidFill>
                <a:latin typeface="Abadi"/>
              </a:rPr>
              <a:t>column</a:t>
            </a:r>
            <a:endParaRPr lang="en-US" dirty="0">
              <a:solidFill>
                <a:schemeClr val="accent3">
                  <a:lumMod val="25000"/>
                </a:schemeClr>
              </a:solidFill>
              <a:latin typeface="Abadi"/>
            </a:endParaRPr>
          </a:p>
          <a:p>
            <a:pPr>
              <a:lnSpc>
                <a:spcPct val="100000"/>
              </a:lnSpc>
              <a:spcBef>
                <a:spcPts val="1400"/>
              </a:spcBef>
            </a:pPr>
            <a:endParaRPr lang="en-US" noProof="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2015 Launch Records</a:t>
            </a:r>
          </a:p>
        </p:txBody>
      </p:sp>
      <p:pic>
        <p:nvPicPr>
          <p:cNvPr id="6" name="Grafik 5">
            <a:extLst>
              <a:ext uri="{FF2B5EF4-FFF2-40B4-BE49-F238E27FC236}">
                <a16:creationId xmlns:a16="http://schemas.microsoft.com/office/drawing/2014/main" id="{CEAE2E9E-F188-0C2F-2A43-A888BD3D9758}"/>
              </a:ext>
            </a:extLst>
          </p:cNvPr>
          <p:cNvPicPr>
            <a:picLocks noChangeAspect="1"/>
          </p:cNvPicPr>
          <p:nvPr/>
        </p:nvPicPr>
        <p:blipFill>
          <a:blip r:embed="rId3"/>
          <a:stretch>
            <a:fillRect/>
          </a:stretch>
        </p:blipFill>
        <p:spPr>
          <a:xfrm>
            <a:off x="2511573" y="1575377"/>
            <a:ext cx="7168854" cy="20829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33</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lvl="0" indent="0" eaLnBrk="0" fontAlgn="base" hangingPunct="0">
              <a:lnSpc>
                <a:spcPct val="100000"/>
              </a:lnSpc>
              <a:spcBef>
                <a:spcPct val="0"/>
              </a:spcBef>
              <a:spcAft>
                <a:spcPct val="0"/>
              </a:spcAft>
              <a:buNone/>
            </a:pPr>
            <a:r>
              <a:rPr lang="de-DE" altLang="de-DE" sz="2200" dirty="0">
                <a:solidFill>
                  <a:schemeClr val="accent3">
                    <a:lumMod val="25000"/>
                  </a:schemeClr>
                </a:solidFill>
                <a:latin typeface="Abadi" panose="020B0604020104020204" pitchFamily="34" charset="0"/>
              </a:rPr>
              <a:t>The </a:t>
            </a:r>
            <a:r>
              <a:rPr lang="de-DE" altLang="de-DE" sz="2200" dirty="0" err="1">
                <a:solidFill>
                  <a:schemeClr val="accent3">
                    <a:lumMod val="25000"/>
                  </a:schemeClr>
                </a:solidFill>
                <a:latin typeface="Abadi" panose="020B0604020104020204" pitchFamily="34" charset="0"/>
              </a:rPr>
              <a:t>query</a:t>
            </a:r>
            <a:r>
              <a:rPr lang="de-DE" altLang="de-DE" sz="2200" dirty="0">
                <a:solidFill>
                  <a:schemeClr val="accent3">
                    <a:lumMod val="25000"/>
                  </a:schemeClr>
                </a:solidFill>
                <a:latin typeface="Abadi" panose="020B0604020104020204" pitchFamily="34" charset="0"/>
              </a:rPr>
              <a:t> </a:t>
            </a:r>
            <a:r>
              <a:rPr lang="de-DE" altLang="de-DE" sz="2200" dirty="0" err="1">
                <a:solidFill>
                  <a:schemeClr val="accent3">
                    <a:lumMod val="25000"/>
                  </a:schemeClr>
                </a:solidFill>
                <a:latin typeface="Abadi" panose="020B0604020104020204" pitchFamily="34" charset="0"/>
              </a:rPr>
              <a:t>groups</a:t>
            </a:r>
            <a:r>
              <a:rPr lang="de-DE" altLang="de-DE" sz="2200" dirty="0">
                <a:solidFill>
                  <a:schemeClr val="accent3">
                    <a:lumMod val="25000"/>
                  </a:schemeClr>
                </a:solidFill>
                <a:latin typeface="Abadi" panose="020B0604020104020204" pitchFamily="34" charset="0"/>
              </a:rPr>
              <a:t> </a:t>
            </a:r>
            <a:r>
              <a:rPr lang="de-DE" altLang="de-DE" sz="2200" dirty="0" err="1">
                <a:solidFill>
                  <a:schemeClr val="accent3">
                    <a:lumMod val="25000"/>
                  </a:schemeClr>
                </a:solidFill>
                <a:latin typeface="Abadi" panose="020B0604020104020204" pitchFamily="34" charset="0"/>
              </a:rPr>
              <a:t>the</a:t>
            </a:r>
            <a:r>
              <a:rPr lang="de-DE" altLang="de-DE" sz="2200" dirty="0">
                <a:solidFill>
                  <a:schemeClr val="accent3">
                    <a:lumMod val="25000"/>
                  </a:schemeClr>
                </a:solidFill>
                <a:latin typeface="Abadi" panose="020B0604020104020204" pitchFamily="34" charset="0"/>
              </a:rPr>
              <a:t> </a:t>
            </a:r>
            <a:r>
              <a:rPr lang="de-DE" altLang="de-DE" sz="2200" dirty="0" err="1">
                <a:solidFill>
                  <a:schemeClr val="accent3">
                    <a:lumMod val="25000"/>
                  </a:schemeClr>
                </a:solidFill>
                <a:latin typeface="Abadi" panose="020B0604020104020204" pitchFamily="34" charset="0"/>
              </a:rPr>
              <a:t>results</a:t>
            </a:r>
            <a:r>
              <a:rPr lang="de-DE" altLang="de-DE" sz="2200" dirty="0">
                <a:solidFill>
                  <a:schemeClr val="accent3">
                    <a:lumMod val="25000"/>
                  </a:schemeClr>
                </a:solidFill>
                <a:latin typeface="Abadi" panose="020B0604020104020204" pitchFamily="34" charset="0"/>
              </a:rPr>
              <a:t> </a:t>
            </a:r>
            <a:r>
              <a:rPr lang="de-DE" altLang="de-DE" sz="2200" dirty="0" err="1">
                <a:solidFill>
                  <a:schemeClr val="accent3">
                    <a:lumMod val="25000"/>
                  </a:schemeClr>
                </a:solidFill>
                <a:latin typeface="Abadi" panose="020B0604020104020204" pitchFamily="34" charset="0"/>
              </a:rPr>
              <a:t>by</a:t>
            </a:r>
            <a:r>
              <a:rPr lang="de-DE" altLang="de-DE" sz="2200" dirty="0">
                <a:solidFill>
                  <a:schemeClr val="accent3">
                    <a:lumMod val="25000"/>
                  </a:schemeClr>
                </a:solidFill>
                <a:latin typeface="Abadi" panose="020B0604020104020204" pitchFamily="34" charset="0"/>
              </a:rPr>
              <a:t> </a:t>
            </a:r>
            <a:r>
              <a:rPr lang="de-DE" altLang="de-DE" sz="2200" dirty="0" err="1">
                <a:solidFill>
                  <a:schemeClr val="accent3">
                    <a:lumMod val="25000"/>
                  </a:schemeClr>
                </a:solidFill>
                <a:latin typeface="Abadi" panose="020B0604020104020204" pitchFamily="34" charset="0"/>
              </a:rPr>
              <a:t>Landing_Outcome</a:t>
            </a:r>
            <a:r>
              <a:rPr lang="de-DE" altLang="de-DE" sz="2200" dirty="0">
                <a:solidFill>
                  <a:schemeClr val="accent3">
                    <a:lumMod val="25000"/>
                  </a:schemeClr>
                </a:solidFill>
                <a:latin typeface="Abadi" panose="020B0604020104020204" pitchFamily="34" charset="0"/>
              </a:rPr>
              <a:t> and </a:t>
            </a:r>
            <a:r>
              <a:rPr lang="de-DE" altLang="de-DE" sz="2200" dirty="0" err="1">
                <a:solidFill>
                  <a:schemeClr val="accent3">
                    <a:lumMod val="25000"/>
                  </a:schemeClr>
                </a:solidFill>
                <a:latin typeface="Abadi" panose="020B0604020104020204" pitchFamily="34" charset="0"/>
              </a:rPr>
              <a:t>sorts</a:t>
            </a:r>
            <a:r>
              <a:rPr lang="de-DE" altLang="de-DE" sz="2200" dirty="0">
                <a:solidFill>
                  <a:schemeClr val="accent3">
                    <a:lumMod val="25000"/>
                  </a:schemeClr>
                </a:solidFill>
                <a:latin typeface="Abadi" panose="020B0604020104020204" pitchFamily="34" charset="0"/>
              </a:rPr>
              <a:t> </a:t>
            </a:r>
            <a:r>
              <a:rPr lang="de-DE" altLang="de-DE" sz="2200" dirty="0" err="1">
                <a:solidFill>
                  <a:schemeClr val="accent3">
                    <a:lumMod val="25000"/>
                  </a:schemeClr>
                </a:solidFill>
                <a:latin typeface="Abadi" panose="020B0604020104020204" pitchFamily="34" charset="0"/>
              </a:rPr>
              <a:t>them</a:t>
            </a:r>
            <a:r>
              <a:rPr lang="de-DE" altLang="de-DE" sz="2200" dirty="0">
                <a:solidFill>
                  <a:schemeClr val="accent3">
                    <a:lumMod val="25000"/>
                  </a:schemeClr>
                </a:solidFill>
                <a:latin typeface="Abadi" panose="020B0604020104020204" pitchFamily="34" charset="0"/>
              </a:rPr>
              <a:t> </a:t>
            </a:r>
            <a:r>
              <a:rPr lang="de-DE" altLang="de-DE" sz="2200" dirty="0" err="1">
                <a:solidFill>
                  <a:schemeClr val="accent3">
                    <a:lumMod val="25000"/>
                  </a:schemeClr>
                </a:solidFill>
                <a:latin typeface="Abadi" panose="020B0604020104020204" pitchFamily="34" charset="0"/>
              </a:rPr>
              <a:t>by</a:t>
            </a:r>
            <a:r>
              <a:rPr lang="de-DE" altLang="de-DE" sz="2200" dirty="0">
                <a:solidFill>
                  <a:schemeClr val="accent3">
                    <a:lumMod val="25000"/>
                  </a:schemeClr>
                </a:solidFill>
                <a:latin typeface="Abadi" panose="020B0604020104020204" pitchFamily="34" charset="0"/>
              </a:rPr>
              <a:t> </a:t>
            </a:r>
            <a:r>
              <a:rPr lang="de-DE" altLang="de-DE" sz="2200" dirty="0" err="1">
                <a:solidFill>
                  <a:schemeClr val="accent3">
                    <a:lumMod val="25000"/>
                  </a:schemeClr>
                </a:solidFill>
                <a:latin typeface="Abadi" panose="020B0604020104020204" pitchFamily="34" charset="0"/>
              </a:rPr>
              <a:t>the</a:t>
            </a:r>
            <a:r>
              <a:rPr lang="de-DE" altLang="de-DE" sz="2200" dirty="0">
                <a:solidFill>
                  <a:schemeClr val="accent3">
                    <a:lumMod val="25000"/>
                  </a:schemeClr>
                </a:solidFill>
                <a:latin typeface="Abadi" panose="020B0604020104020204" pitchFamily="34" charset="0"/>
              </a:rPr>
              <a:t> </a:t>
            </a:r>
            <a:r>
              <a:rPr lang="de-DE" altLang="de-DE" sz="2200" dirty="0" err="1">
                <a:solidFill>
                  <a:schemeClr val="accent3">
                    <a:lumMod val="25000"/>
                  </a:schemeClr>
                </a:solidFill>
                <a:latin typeface="Abadi" panose="020B0604020104020204" pitchFamily="34" charset="0"/>
              </a:rPr>
              <a:t>count</a:t>
            </a:r>
            <a:r>
              <a:rPr lang="de-DE" altLang="de-DE" sz="2200" dirty="0">
                <a:solidFill>
                  <a:schemeClr val="accent3">
                    <a:lumMod val="25000"/>
                  </a:schemeClr>
                </a:solidFill>
                <a:latin typeface="Abadi" panose="020B0604020104020204" pitchFamily="34" charset="0"/>
              </a:rPr>
              <a:t> in </a:t>
            </a:r>
            <a:r>
              <a:rPr lang="de-DE" altLang="de-DE" sz="2200" dirty="0" err="1">
                <a:solidFill>
                  <a:schemeClr val="accent3">
                    <a:lumMod val="25000"/>
                  </a:schemeClr>
                </a:solidFill>
                <a:latin typeface="Abadi" panose="020B0604020104020204" pitchFamily="34" charset="0"/>
              </a:rPr>
              <a:t>descending</a:t>
            </a:r>
            <a:r>
              <a:rPr lang="de-DE" altLang="de-DE" sz="2200" dirty="0">
                <a:solidFill>
                  <a:schemeClr val="accent3">
                    <a:lumMod val="25000"/>
                  </a:schemeClr>
                </a:solidFill>
                <a:latin typeface="Abadi" panose="020B0604020104020204" pitchFamily="34" charset="0"/>
              </a:rPr>
              <a:t> </a:t>
            </a:r>
            <a:r>
              <a:rPr lang="de-DE" altLang="de-DE" sz="2200" dirty="0" err="1">
                <a:solidFill>
                  <a:schemeClr val="accent3">
                    <a:lumMod val="25000"/>
                  </a:schemeClr>
                </a:solidFill>
                <a:latin typeface="Abadi" panose="020B0604020104020204" pitchFamily="34" charset="0"/>
              </a:rPr>
              <a:t>order</a:t>
            </a:r>
            <a:r>
              <a:rPr lang="de-DE" altLang="de-DE" sz="2400" dirty="0">
                <a:latin typeface="Arial" panose="020B0604020202020204" pitchFamily="34" charset="0"/>
              </a:rPr>
              <a:t>. </a:t>
            </a:r>
          </a:p>
          <a:p>
            <a:pPr marL="0" indent="0">
              <a:lnSpc>
                <a:spcPct val="100000"/>
              </a:lnSpc>
              <a:spcBef>
                <a:spcPts val="1400"/>
              </a:spcBef>
              <a:buNone/>
            </a:pPr>
            <a:endParaRPr lang="en-US" sz="2200" noProof="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Rank Landing Outcomes Between 2010-06-04 and 2017-03-20</a:t>
            </a:r>
          </a:p>
        </p:txBody>
      </p:sp>
      <p:pic>
        <p:nvPicPr>
          <p:cNvPr id="6" name="Grafik 5">
            <a:extLst>
              <a:ext uri="{FF2B5EF4-FFF2-40B4-BE49-F238E27FC236}">
                <a16:creationId xmlns:a16="http://schemas.microsoft.com/office/drawing/2014/main" id="{309AB16D-6C90-913F-DEB0-A10D4536F356}"/>
              </a:ext>
            </a:extLst>
          </p:cNvPr>
          <p:cNvPicPr>
            <a:picLocks noChangeAspect="1"/>
          </p:cNvPicPr>
          <p:nvPr/>
        </p:nvPicPr>
        <p:blipFill>
          <a:blip r:embed="rId3"/>
          <a:stretch>
            <a:fillRect/>
          </a:stretch>
        </p:blipFill>
        <p:spPr>
          <a:xfrm>
            <a:off x="3574172" y="2501082"/>
            <a:ext cx="8030696" cy="380100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35</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They are rather in the south of the US then in the north part of the country. </a:t>
            </a:r>
            <a:endParaRPr lang="en-US" noProof="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Location of all SpaceX launch sites</a:t>
            </a:r>
          </a:p>
        </p:txBody>
      </p:sp>
      <p:pic>
        <p:nvPicPr>
          <p:cNvPr id="6" name="Grafik 5">
            <a:extLst>
              <a:ext uri="{FF2B5EF4-FFF2-40B4-BE49-F238E27FC236}">
                <a16:creationId xmlns:a16="http://schemas.microsoft.com/office/drawing/2014/main" id="{0C87B43E-F95E-E671-180C-0D6420FFB2C5}"/>
              </a:ext>
            </a:extLst>
          </p:cNvPr>
          <p:cNvPicPr>
            <a:picLocks noChangeAspect="1"/>
          </p:cNvPicPr>
          <p:nvPr/>
        </p:nvPicPr>
        <p:blipFill>
          <a:blip r:embed="rId3"/>
          <a:stretch>
            <a:fillRect/>
          </a:stretch>
        </p:blipFill>
        <p:spPr>
          <a:xfrm>
            <a:off x="1802389" y="2474017"/>
            <a:ext cx="7958254" cy="33775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36</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8760" y="1674235"/>
            <a:ext cx="9745589" cy="4351338"/>
          </a:xfrm>
          <a:prstGeom prst="rect">
            <a:avLst/>
          </a:prstGeom>
        </p:spPr>
        <p:txBody>
          <a:bodyPr lIns="91440" tIns="45720" rIns="91440" bIns="45720" anchor="t">
            <a:normAutofit/>
          </a:bodyPr>
          <a:lstStyle/>
          <a:p>
            <a:pPr>
              <a:spcBef>
                <a:spcPts val="1400"/>
              </a:spcBef>
            </a:pPr>
            <a:r>
              <a:rPr lang="en-US" noProof="0" dirty="0">
                <a:solidFill>
                  <a:schemeClr val="accent3">
                    <a:lumMod val="25000"/>
                  </a:schemeClr>
                </a:solidFill>
              </a:rPr>
              <a:t>The most failed launch outcomes </a:t>
            </a:r>
          </a:p>
          <a:p>
            <a:pPr>
              <a:spcBef>
                <a:spcPts val="1400"/>
              </a:spcBef>
            </a:pPr>
            <a:r>
              <a:rPr lang="en-US" noProof="0" dirty="0">
                <a:solidFill>
                  <a:schemeClr val="accent3">
                    <a:lumMod val="25000"/>
                  </a:schemeClr>
                </a:solidFill>
              </a:rPr>
              <a:t>are in Florida: </a:t>
            </a:r>
            <a:r>
              <a:rPr lang="de-DE" dirty="0"/>
              <a:t>CCAFS LC-40 </a:t>
            </a:r>
            <a:endParaRPr lang="en-US" noProof="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 from the launch sites</a:t>
            </a:r>
            <a:endParaRPr lang="en-US" noProof="0" dirty="0">
              <a:solidFill>
                <a:srgbClr val="0B49CB"/>
              </a:solidFill>
              <a:latin typeface="Abadi"/>
            </a:endParaRPr>
          </a:p>
        </p:txBody>
      </p:sp>
      <p:pic>
        <p:nvPicPr>
          <p:cNvPr id="4" name="Grafik 3">
            <a:extLst>
              <a:ext uri="{FF2B5EF4-FFF2-40B4-BE49-F238E27FC236}">
                <a16:creationId xmlns:a16="http://schemas.microsoft.com/office/drawing/2014/main" id="{C4318607-68B2-B00C-6C25-4EEBBB3FEA0A}"/>
              </a:ext>
            </a:extLst>
          </p:cNvPr>
          <p:cNvPicPr>
            <a:picLocks noChangeAspect="1"/>
          </p:cNvPicPr>
          <p:nvPr/>
        </p:nvPicPr>
        <p:blipFill>
          <a:blip r:embed="rId3"/>
          <a:stretch>
            <a:fillRect/>
          </a:stretch>
        </p:blipFill>
        <p:spPr>
          <a:xfrm>
            <a:off x="6360646" y="1313549"/>
            <a:ext cx="2251107" cy="1972469"/>
          </a:xfrm>
          <a:prstGeom prst="rect">
            <a:avLst/>
          </a:prstGeom>
        </p:spPr>
      </p:pic>
      <p:pic>
        <p:nvPicPr>
          <p:cNvPr id="7" name="Grafik 6">
            <a:extLst>
              <a:ext uri="{FF2B5EF4-FFF2-40B4-BE49-F238E27FC236}">
                <a16:creationId xmlns:a16="http://schemas.microsoft.com/office/drawing/2014/main" id="{B6924E5C-AAFB-CD5B-B138-9F2AE6A23C88}"/>
              </a:ext>
            </a:extLst>
          </p:cNvPr>
          <p:cNvPicPr>
            <a:picLocks noChangeAspect="1"/>
          </p:cNvPicPr>
          <p:nvPr/>
        </p:nvPicPr>
        <p:blipFill>
          <a:blip r:embed="rId4"/>
          <a:stretch>
            <a:fillRect/>
          </a:stretch>
        </p:blipFill>
        <p:spPr>
          <a:xfrm>
            <a:off x="7675897" y="3355838"/>
            <a:ext cx="2914737" cy="2748325"/>
          </a:xfrm>
          <a:prstGeom prst="rect">
            <a:avLst/>
          </a:prstGeom>
        </p:spPr>
      </p:pic>
      <p:pic>
        <p:nvPicPr>
          <p:cNvPr id="10" name="Grafik 9">
            <a:extLst>
              <a:ext uri="{FF2B5EF4-FFF2-40B4-BE49-F238E27FC236}">
                <a16:creationId xmlns:a16="http://schemas.microsoft.com/office/drawing/2014/main" id="{DC517F5C-3C7E-48E9-307B-50598BCB43FB}"/>
              </a:ext>
            </a:extLst>
          </p:cNvPr>
          <p:cNvPicPr>
            <a:picLocks noChangeAspect="1"/>
          </p:cNvPicPr>
          <p:nvPr/>
        </p:nvPicPr>
        <p:blipFill>
          <a:blip r:embed="rId5"/>
          <a:stretch>
            <a:fillRect/>
          </a:stretch>
        </p:blipFill>
        <p:spPr>
          <a:xfrm>
            <a:off x="8837344" y="1247412"/>
            <a:ext cx="2448267" cy="1838582"/>
          </a:xfrm>
          <a:prstGeom prst="rect">
            <a:avLst/>
          </a:prstGeom>
        </p:spPr>
      </p:pic>
      <p:pic>
        <p:nvPicPr>
          <p:cNvPr id="12" name="Grafik 11">
            <a:extLst>
              <a:ext uri="{FF2B5EF4-FFF2-40B4-BE49-F238E27FC236}">
                <a16:creationId xmlns:a16="http://schemas.microsoft.com/office/drawing/2014/main" id="{BAD1F6CC-2431-3AF6-2278-68A47AEC6468}"/>
              </a:ext>
            </a:extLst>
          </p:cNvPr>
          <p:cNvPicPr>
            <a:picLocks noChangeAspect="1"/>
          </p:cNvPicPr>
          <p:nvPr/>
        </p:nvPicPr>
        <p:blipFill>
          <a:blip r:embed="rId6"/>
          <a:stretch>
            <a:fillRect/>
          </a:stretch>
        </p:blipFill>
        <p:spPr>
          <a:xfrm>
            <a:off x="1393708" y="3075951"/>
            <a:ext cx="2992825" cy="3087836"/>
          </a:xfrm>
          <a:prstGeom prst="rect">
            <a:avLst/>
          </a:prstGeom>
        </p:spPr>
      </p:pic>
      <p:pic>
        <p:nvPicPr>
          <p:cNvPr id="14" name="Grafik 13">
            <a:extLst>
              <a:ext uri="{FF2B5EF4-FFF2-40B4-BE49-F238E27FC236}">
                <a16:creationId xmlns:a16="http://schemas.microsoft.com/office/drawing/2014/main" id="{3A02E342-C918-0C54-485A-961F990C87DA}"/>
              </a:ext>
            </a:extLst>
          </p:cNvPr>
          <p:cNvPicPr>
            <a:picLocks noChangeAspect="1"/>
          </p:cNvPicPr>
          <p:nvPr/>
        </p:nvPicPr>
        <p:blipFill>
          <a:blip r:embed="rId7"/>
          <a:stretch>
            <a:fillRect/>
          </a:stretch>
        </p:blipFill>
        <p:spPr>
          <a:xfrm>
            <a:off x="5161481" y="3434429"/>
            <a:ext cx="2022569" cy="2591144"/>
          </a:xfrm>
          <a:prstGeom prst="rect">
            <a:avLst/>
          </a:prstGeom>
        </p:spPr>
      </p:pic>
      <p:sp>
        <p:nvSpPr>
          <p:cNvPr id="15" name="Content Placeholder 4">
            <a:extLst>
              <a:ext uri="{FF2B5EF4-FFF2-40B4-BE49-F238E27FC236}">
                <a16:creationId xmlns:a16="http://schemas.microsoft.com/office/drawing/2014/main" id="{E95085F0-87D6-F350-79BB-9050615B46AF}"/>
              </a:ext>
            </a:extLst>
          </p:cNvPr>
          <p:cNvSpPr txBox="1">
            <a:spLocks/>
          </p:cNvSpPr>
          <p:nvPr/>
        </p:nvSpPr>
        <p:spPr>
          <a:xfrm>
            <a:off x="10590634" y="3428376"/>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de-DE" sz="1800" dirty="0">
                <a:solidFill>
                  <a:schemeClr val="accent3">
                    <a:lumMod val="25000"/>
                  </a:schemeClr>
                </a:solidFill>
              </a:rPr>
              <a:t>Green: </a:t>
            </a:r>
            <a:r>
              <a:rPr lang="de-DE" sz="1800" dirty="0" err="1">
                <a:solidFill>
                  <a:schemeClr val="accent3">
                    <a:lumMod val="25000"/>
                  </a:schemeClr>
                </a:solidFill>
              </a:rPr>
              <a:t>Success</a:t>
            </a:r>
            <a:endParaRPr lang="de-DE" sz="1800" dirty="0">
              <a:solidFill>
                <a:schemeClr val="accent3">
                  <a:lumMod val="25000"/>
                </a:schemeClr>
              </a:solidFill>
            </a:endParaRPr>
          </a:p>
          <a:p>
            <a:pPr marL="0" indent="0">
              <a:spcBef>
                <a:spcPts val="1400"/>
              </a:spcBef>
              <a:buNone/>
            </a:pPr>
            <a:r>
              <a:rPr lang="de-DE" sz="1800" dirty="0" err="1">
                <a:solidFill>
                  <a:schemeClr val="accent3">
                    <a:lumMod val="25000"/>
                  </a:schemeClr>
                </a:solidFill>
              </a:rPr>
              <a:t>Red</a:t>
            </a:r>
            <a:r>
              <a:rPr lang="de-DE" sz="1800" dirty="0">
                <a:solidFill>
                  <a:schemeClr val="accent3">
                    <a:lumMod val="25000"/>
                  </a:schemeClr>
                </a:solidFill>
              </a:rPr>
              <a:t>: </a:t>
            </a:r>
            <a:r>
              <a:rPr lang="de-DE" sz="1800" dirty="0" err="1">
                <a:solidFill>
                  <a:schemeClr val="accent3">
                    <a:lumMod val="25000"/>
                  </a:schemeClr>
                </a:solidFill>
              </a:rPr>
              <a:t>Failure</a:t>
            </a:r>
            <a:endParaRPr lang="en-US" sz="1800" dirty="0">
              <a:solidFill>
                <a:schemeClr val="accent3">
                  <a:lumMod val="2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37</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649715" cy="1976437"/>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noProof="0" dirty="0">
                <a:solidFill>
                  <a:schemeClr val="accent3">
                    <a:lumMod val="25000"/>
                  </a:schemeClr>
                </a:solidFill>
                <a:latin typeface="Abadi"/>
              </a:rPr>
              <a:t>The Distance to the coastline is 1 km. </a:t>
            </a:r>
          </a:p>
          <a:p>
            <a:pPr>
              <a:lnSpc>
                <a:spcPct val="100000"/>
              </a:lnSpc>
              <a:spcBef>
                <a:spcPts val="1400"/>
              </a:spcBef>
            </a:pPr>
            <a:r>
              <a:rPr lang="en-US" sz="2200" dirty="0">
                <a:solidFill>
                  <a:schemeClr val="accent3">
                    <a:lumMod val="25000"/>
                  </a:schemeClr>
                </a:solidFill>
                <a:latin typeface="Abadi"/>
              </a:rPr>
              <a:t>The Highway is 19 km away. </a:t>
            </a:r>
          </a:p>
          <a:p>
            <a:pPr>
              <a:lnSpc>
                <a:spcPct val="100000"/>
              </a:lnSpc>
              <a:spcBef>
                <a:spcPts val="1400"/>
              </a:spcBef>
            </a:pPr>
            <a:r>
              <a:rPr lang="en-US" sz="2200" noProof="0" dirty="0">
                <a:solidFill>
                  <a:schemeClr val="accent3">
                    <a:lumMod val="25000"/>
                  </a:schemeClr>
                </a:solidFill>
                <a:latin typeface="Abadi"/>
              </a:rPr>
              <a:t>The nearest city is Cape Canaveral about 19 km away.</a:t>
            </a:r>
          </a:p>
          <a:p>
            <a:pPr>
              <a:lnSpc>
                <a:spcPct val="100000"/>
              </a:lnSpc>
              <a:spcBef>
                <a:spcPts val="1400"/>
              </a:spcBef>
            </a:pPr>
            <a:r>
              <a:rPr lang="en-US" sz="2200" noProof="0" dirty="0">
                <a:solidFill>
                  <a:schemeClr val="accent3">
                    <a:lumMod val="25000"/>
                  </a:schemeClr>
                </a:solidFill>
                <a:latin typeface="Abadi"/>
              </a:rPr>
              <a:t>A railway-track is 21 km away.  </a:t>
            </a: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SpaceX Launch Site Proximity</a:t>
            </a:r>
          </a:p>
        </p:txBody>
      </p:sp>
      <p:pic>
        <p:nvPicPr>
          <p:cNvPr id="7" name="Grafik 6">
            <a:extLst>
              <a:ext uri="{FF2B5EF4-FFF2-40B4-BE49-F238E27FC236}">
                <a16:creationId xmlns:a16="http://schemas.microsoft.com/office/drawing/2014/main" id="{9D0FC764-E6CA-C94F-4258-0E1F8ACBB5BA}"/>
              </a:ext>
            </a:extLst>
          </p:cNvPr>
          <p:cNvPicPr>
            <a:picLocks noChangeAspect="1"/>
          </p:cNvPicPr>
          <p:nvPr/>
        </p:nvPicPr>
        <p:blipFill>
          <a:blip r:embed="rId3"/>
          <a:stretch>
            <a:fillRect/>
          </a:stretch>
        </p:blipFill>
        <p:spPr>
          <a:xfrm>
            <a:off x="6303239" y="1465262"/>
            <a:ext cx="4823065" cy="457936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39</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t>KSC LC-39A has highest rate of success</a:t>
            </a: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Successful launches by Launch Site</a:t>
            </a:r>
          </a:p>
        </p:txBody>
      </p:sp>
      <p:pic>
        <p:nvPicPr>
          <p:cNvPr id="12" name="Grafik 11">
            <a:extLst>
              <a:ext uri="{FF2B5EF4-FFF2-40B4-BE49-F238E27FC236}">
                <a16:creationId xmlns:a16="http://schemas.microsoft.com/office/drawing/2014/main" id="{56FC2B96-DCE8-0130-983B-DD1ED0B0F256}"/>
              </a:ext>
            </a:extLst>
          </p:cNvPr>
          <p:cNvPicPr>
            <a:picLocks noChangeAspect="1"/>
          </p:cNvPicPr>
          <p:nvPr/>
        </p:nvPicPr>
        <p:blipFill>
          <a:blip r:embed="rId3"/>
          <a:stretch>
            <a:fillRect/>
          </a:stretch>
        </p:blipFill>
        <p:spPr>
          <a:xfrm>
            <a:off x="3990797" y="2590682"/>
            <a:ext cx="4229690" cy="3886742"/>
          </a:xfrm>
          <a:prstGeom prst="rect">
            <a:avLst/>
          </a:prstGeom>
        </p:spPr>
      </p:pic>
      <p:pic>
        <p:nvPicPr>
          <p:cNvPr id="14" name="Grafik 13">
            <a:extLst>
              <a:ext uri="{FF2B5EF4-FFF2-40B4-BE49-F238E27FC236}">
                <a16:creationId xmlns:a16="http://schemas.microsoft.com/office/drawing/2014/main" id="{261AB1C9-FCF5-1C31-7AE3-41C29353CF7D}"/>
              </a:ext>
            </a:extLst>
          </p:cNvPr>
          <p:cNvPicPr>
            <a:picLocks noChangeAspect="1"/>
          </p:cNvPicPr>
          <p:nvPr/>
        </p:nvPicPr>
        <p:blipFill>
          <a:blip r:embed="rId4"/>
          <a:stretch>
            <a:fillRect/>
          </a:stretch>
        </p:blipFill>
        <p:spPr>
          <a:xfrm>
            <a:off x="4671559" y="2270580"/>
            <a:ext cx="3143689" cy="390580"/>
          </a:xfrm>
          <a:prstGeom prst="rect">
            <a:avLst/>
          </a:prstGeom>
        </p:spPr>
      </p:pic>
      <p:pic>
        <p:nvPicPr>
          <p:cNvPr id="16" name="Grafik 15">
            <a:extLst>
              <a:ext uri="{FF2B5EF4-FFF2-40B4-BE49-F238E27FC236}">
                <a16:creationId xmlns:a16="http://schemas.microsoft.com/office/drawing/2014/main" id="{B98E1B51-3E24-71BA-30E5-DA10D8295DB0}"/>
              </a:ext>
            </a:extLst>
          </p:cNvPr>
          <p:cNvPicPr>
            <a:picLocks noChangeAspect="1"/>
          </p:cNvPicPr>
          <p:nvPr/>
        </p:nvPicPr>
        <p:blipFill>
          <a:blip r:embed="rId5"/>
          <a:stretch>
            <a:fillRect/>
          </a:stretch>
        </p:blipFill>
        <p:spPr>
          <a:xfrm>
            <a:off x="9162860" y="2661160"/>
            <a:ext cx="1352739" cy="89547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4</a:t>
            </a:fld>
            <a:endParaRPr lang="en-US" noProof="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Introduction</a:t>
            </a:r>
            <a:endParaRPr lang="en-US" noProof="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93520"/>
            <a:ext cx="10136023" cy="4338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SpaceX is the most successful company of the commercial space age, revolutionizing the industry by making space travel significantly more affordable. The company offers Falcon 9 rocket launches for around 62 million dollars, while traditional providers often charge 165 million dollars or more. A key reason for this cost advantage is SpaceX’s ability to reuse the first stage of its rockets by successfully landing them after launch. Reusing rocket stages drastically reduces the cost per launch. Therefore, predicting whether the first stage will land successfully is essential for estimating launch costs. As a data scientist at a startup aiming to compete with SpaceX, the goal of this project is to develop a machine learning pipeline that can predict the landing outcome of the first stage. This insight will be critical for making informed bidding decisions when offering competitive launch services</a:t>
            </a:r>
            <a:r>
              <a:rPr lang="en-US" sz="2200" dirty="0">
                <a:solidFill>
                  <a:schemeClr val="accent3">
                    <a:lumMod val="25000"/>
                  </a:schemeClr>
                </a:solidFill>
                <a:latin typeface="Abadi" panose="020B0604020104020204" pitchFamily="34" charset="0"/>
              </a:rPr>
              <a:t>.</a:t>
            </a:r>
          </a:p>
          <a:p>
            <a:pPr>
              <a:spcBef>
                <a:spcPts val="1400"/>
              </a:spcBef>
            </a:pPr>
            <a:r>
              <a:rPr lang="en-US" sz="2200" dirty="0">
                <a:solidFill>
                  <a:schemeClr val="accent3">
                    <a:lumMod val="25000"/>
                  </a:schemeClr>
                </a:solidFill>
                <a:latin typeface="Abadi" panose="020B0604020104020204" pitchFamily="34" charset="0"/>
              </a:rPr>
              <a:t>Problems:</a:t>
            </a:r>
          </a:p>
          <a:p>
            <a:pPr lvl="1">
              <a:spcBef>
                <a:spcPts val="1400"/>
              </a:spcBef>
            </a:pPr>
            <a:r>
              <a:rPr lang="en-US" sz="1800" dirty="0">
                <a:solidFill>
                  <a:schemeClr val="accent3">
                    <a:lumMod val="25000"/>
                  </a:schemeClr>
                </a:solidFill>
                <a:latin typeface="Abadi" panose="020B0604020104020204" pitchFamily="34" charset="0"/>
              </a:rPr>
              <a:t>What factors influence the success of the first stage landing?</a:t>
            </a:r>
          </a:p>
          <a:p>
            <a:pPr lvl="1">
              <a:spcBef>
                <a:spcPts val="1400"/>
              </a:spcBef>
            </a:pPr>
            <a:r>
              <a:rPr lang="en-US" sz="1800" dirty="0">
                <a:solidFill>
                  <a:schemeClr val="accent3">
                    <a:lumMod val="25000"/>
                  </a:schemeClr>
                </a:solidFill>
                <a:latin typeface="Abadi" panose="020B0604020104020204" pitchFamily="34" charset="0"/>
              </a:rPr>
              <a:t>How can the success rate of the landing outcome be increased?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40</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76.9 % of launches are successful </a:t>
            </a:r>
          </a:p>
          <a:p>
            <a:pPr>
              <a:lnSpc>
                <a:spcPct val="100000"/>
              </a:lnSpc>
              <a:spcBef>
                <a:spcPts val="1400"/>
              </a:spcBef>
            </a:pPr>
            <a:r>
              <a:rPr lang="en-US" sz="2200" dirty="0">
                <a:solidFill>
                  <a:schemeClr val="accent3">
                    <a:lumMod val="25000"/>
                  </a:schemeClr>
                </a:solidFill>
                <a:latin typeface="Abadi"/>
              </a:rPr>
              <a:t>23.1 % of launches failed</a:t>
            </a:r>
            <a:endParaRPr lang="en-US" noProof="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Ratio of successful and failed launches for KSC LC-39A</a:t>
            </a:r>
          </a:p>
        </p:txBody>
      </p:sp>
      <p:pic>
        <p:nvPicPr>
          <p:cNvPr id="7" name="Grafik 6">
            <a:extLst>
              <a:ext uri="{FF2B5EF4-FFF2-40B4-BE49-F238E27FC236}">
                <a16:creationId xmlns:a16="http://schemas.microsoft.com/office/drawing/2014/main" id="{A9E9320E-31B3-E6D9-8C1F-E9257FE74EC0}"/>
              </a:ext>
            </a:extLst>
          </p:cNvPr>
          <p:cNvPicPr>
            <a:picLocks noChangeAspect="1"/>
          </p:cNvPicPr>
          <p:nvPr/>
        </p:nvPicPr>
        <p:blipFill>
          <a:blip r:embed="rId3"/>
          <a:srcRect r="72943" b="83969"/>
          <a:stretch>
            <a:fillRect/>
          </a:stretch>
        </p:blipFill>
        <p:spPr>
          <a:xfrm>
            <a:off x="6991651" y="5196648"/>
            <a:ext cx="2618773" cy="499382"/>
          </a:xfrm>
          <a:prstGeom prst="rect">
            <a:avLst/>
          </a:prstGeom>
        </p:spPr>
      </p:pic>
      <p:pic>
        <p:nvPicPr>
          <p:cNvPr id="10" name="Grafik 9">
            <a:extLst>
              <a:ext uri="{FF2B5EF4-FFF2-40B4-BE49-F238E27FC236}">
                <a16:creationId xmlns:a16="http://schemas.microsoft.com/office/drawing/2014/main" id="{622943E6-7B81-0A07-7B40-4640D882EF0F}"/>
              </a:ext>
            </a:extLst>
          </p:cNvPr>
          <p:cNvPicPr>
            <a:picLocks noChangeAspect="1"/>
          </p:cNvPicPr>
          <p:nvPr/>
        </p:nvPicPr>
        <p:blipFill>
          <a:blip r:embed="rId4"/>
          <a:stretch>
            <a:fillRect/>
          </a:stretch>
        </p:blipFill>
        <p:spPr>
          <a:xfrm>
            <a:off x="6696075" y="1898174"/>
            <a:ext cx="3209926" cy="331692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41</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5736" y="2161410"/>
            <a:ext cx="3020939" cy="4335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0 – 4000kg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mass against launch outcome</a:t>
            </a:r>
          </a:p>
        </p:txBody>
      </p:sp>
      <p:pic>
        <p:nvPicPr>
          <p:cNvPr id="10" name="Grafik 9" descr="Ein Bild, das Text, Screenshot, Reihe, Diagramm enthält.&#10;&#10;KI-generierte Inhalte können fehlerhaft sein.">
            <a:extLst>
              <a:ext uri="{FF2B5EF4-FFF2-40B4-BE49-F238E27FC236}">
                <a16:creationId xmlns:a16="http://schemas.microsoft.com/office/drawing/2014/main" id="{5A960F81-6177-0474-2EAC-3A2685EDC391}"/>
              </a:ext>
            </a:extLst>
          </p:cNvPr>
          <p:cNvPicPr>
            <a:picLocks noChangeAspect="1"/>
          </p:cNvPicPr>
          <p:nvPr/>
        </p:nvPicPr>
        <p:blipFill>
          <a:blip r:embed="rId3"/>
          <a:stretch>
            <a:fillRect/>
          </a:stretch>
        </p:blipFill>
        <p:spPr>
          <a:xfrm>
            <a:off x="770011" y="2594985"/>
            <a:ext cx="8095647" cy="1540398"/>
          </a:xfrm>
          <a:prstGeom prst="rect">
            <a:avLst/>
          </a:prstGeom>
        </p:spPr>
      </p:pic>
      <p:pic>
        <p:nvPicPr>
          <p:cNvPr id="13" name="Grafik 12" descr="Ein Bild, das Text, Screenshot, Reihe, Diagramm enthält.&#10;&#10;KI-generierte Inhalte können fehlerhaft sein.">
            <a:extLst>
              <a:ext uri="{FF2B5EF4-FFF2-40B4-BE49-F238E27FC236}">
                <a16:creationId xmlns:a16="http://schemas.microsoft.com/office/drawing/2014/main" id="{1A9069F9-DE1C-7167-513B-3090C7B8466D}"/>
              </a:ext>
            </a:extLst>
          </p:cNvPr>
          <p:cNvPicPr>
            <a:picLocks noChangeAspect="1"/>
          </p:cNvPicPr>
          <p:nvPr/>
        </p:nvPicPr>
        <p:blipFill>
          <a:blip r:embed="rId4"/>
          <a:stretch>
            <a:fillRect/>
          </a:stretch>
        </p:blipFill>
        <p:spPr>
          <a:xfrm>
            <a:off x="770011" y="4765446"/>
            <a:ext cx="8075902" cy="1536641"/>
          </a:xfrm>
          <a:prstGeom prst="rect">
            <a:avLst/>
          </a:prstGeom>
        </p:spPr>
      </p:pic>
      <p:sp>
        <p:nvSpPr>
          <p:cNvPr id="14" name="Content Placeholder 4">
            <a:extLst>
              <a:ext uri="{FF2B5EF4-FFF2-40B4-BE49-F238E27FC236}">
                <a16:creationId xmlns:a16="http://schemas.microsoft.com/office/drawing/2014/main" id="{007D6817-F216-B78F-5FC8-B42D7B8D0342}"/>
              </a:ext>
            </a:extLst>
          </p:cNvPr>
          <p:cNvSpPr txBox="1">
            <a:spLocks/>
          </p:cNvSpPr>
          <p:nvPr/>
        </p:nvSpPr>
        <p:spPr>
          <a:xfrm>
            <a:off x="770011" y="4206747"/>
            <a:ext cx="3630539" cy="4335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Payload: 4000 – 9000 kg</a:t>
            </a:r>
          </a:p>
        </p:txBody>
      </p:sp>
      <p:sp>
        <p:nvSpPr>
          <p:cNvPr id="15" name="Content Placeholder 4">
            <a:extLst>
              <a:ext uri="{FF2B5EF4-FFF2-40B4-BE49-F238E27FC236}">
                <a16:creationId xmlns:a16="http://schemas.microsoft.com/office/drawing/2014/main" id="{063AE019-804D-62BA-123C-3BD30D9D3F17}"/>
              </a:ext>
            </a:extLst>
          </p:cNvPr>
          <p:cNvSpPr txBox="1">
            <a:spLocks/>
          </p:cNvSpPr>
          <p:nvPr/>
        </p:nvSpPr>
        <p:spPr>
          <a:xfrm>
            <a:off x="855736" y="1648859"/>
            <a:ext cx="9383639" cy="549049"/>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success rate for lower weighted rockets is higher than heavy weighted rockets.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43</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50842"/>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noProof="0" dirty="0">
                <a:solidFill>
                  <a:schemeClr val="accent3">
                    <a:lumMod val="25000"/>
                  </a:schemeClr>
                </a:solidFill>
                <a:latin typeface="Abadi"/>
              </a:rPr>
              <a:t>Decision Tree has the highest Model Validation Accuracy. </a:t>
            </a:r>
            <a:endParaRPr lang="en-US" sz="2200" noProof="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Classification Accuracy</a:t>
            </a:r>
            <a:endParaRPr lang="en-US" noProof="0" dirty="0">
              <a:solidFill>
                <a:srgbClr val="0B49CB"/>
              </a:solidFill>
            </a:endParaRPr>
          </a:p>
        </p:txBody>
      </p:sp>
      <p:pic>
        <p:nvPicPr>
          <p:cNvPr id="3" name="Grafik 2">
            <a:extLst>
              <a:ext uri="{FF2B5EF4-FFF2-40B4-BE49-F238E27FC236}">
                <a16:creationId xmlns:a16="http://schemas.microsoft.com/office/drawing/2014/main" id="{5FA619B9-7C75-BDDA-9B80-CDA4171D3116}"/>
              </a:ext>
            </a:extLst>
          </p:cNvPr>
          <p:cNvPicPr>
            <a:picLocks noChangeAspect="1"/>
          </p:cNvPicPr>
          <p:nvPr/>
        </p:nvPicPr>
        <p:blipFill>
          <a:blip r:embed="rId3"/>
          <a:stretch>
            <a:fillRect/>
          </a:stretch>
        </p:blipFill>
        <p:spPr>
          <a:xfrm>
            <a:off x="3883700" y="2091391"/>
            <a:ext cx="6342865" cy="393418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44</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905575"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The confusion matrix for the decision tree </a:t>
            </a:r>
            <a:r>
              <a:rPr lang="en-US" sz="2200" dirty="0">
                <a:solidFill>
                  <a:schemeClr val="accent3">
                    <a:lumMod val="25000"/>
                  </a:schemeClr>
                </a:solidFill>
                <a:latin typeface="Abadi" panose="020B0604020104020204" pitchFamily="34" charset="0"/>
              </a:rPr>
              <a:t>has the best results. </a:t>
            </a:r>
          </a:p>
          <a:p>
            <a:pPr>
              <a:lnSpc>
                <a:spcPct val="100000"/>
              </a:lnSpc>
              <a:spcBef>
                <a:spcPts val="1400"/>
              </a:spcBef>
            </a:pPr>
            <a:r>
              <a:rPr lang="en-US" sz="2200" noProof="0" dirty="0">
                <a:solidFill>
                  <a:schemeClr val="accent3">
                    <a:lumMod val="25000"/>
                  </a:schemeClr>
                </a:solidFill>
                <a:latin typeface="Abadi" panose="020B0604020104020204" pitchFamily="34" charset="0"/>
              </a:rPr>
              <a:t> A major problem with this model are the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Confusion Matrix</a:t>
            </a:r>
            <a:endParaRPr lang="en-US" noProof="0" dirty="0">
              <a:solidFill>
                <a:srgbClr val="0B49CB"/>
              </a:solidFill>
            </a:endParaRPr>
          </a:p>
        </p:txBody>
      </p:sp>
      <p:pic>
        <p:nvPicPr>
          <p:cNvPr id="3" name="Grafik 2">
            <a:extLst>
              <a:ext uri="{FF2B5EF4-FFF2-40B4-BE49-F238E27FC236}">
                <a16:creationId xmlns:a16="http://schemas.microsoft.com/office/drawing/2014/main" id="{9CC704A6-C6E6-1A1E-624F-2DE2F5849D48}"/>
              </a:ext>
            </a:extLst>
          </p:cNvPr>
          <p:cNvPicPr>
            <a:picLocks noChangeAspect="1"/>
          </p:cNvPicPr>
          <p:nvPr/>
        </p:nvPicPr>
        <p:blipFill>
          <a:blip r:embed="rId3"/>
          <a:stretch>
            <a:fillRect/>
          </a:stretch>
        </p:blipFill>
        <p:spPr>
          <a:xfrm>
            <a:off x="6743243" y="1557134"/>
            <a:ext cx="4678746" cy="399900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noProof="0" smtClean="0"/>
              <a:t>45</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3"/>
            <a:ext cx="10833410" cy="4552157"/>
          </a:xfrm>
          <a:prstGeom prst="rect">
            <a:avLst/>
          </a:prstGeom>
        </p:spPr>
        <p:txBody>
          <a:bodyPr>
            <a:normAutofit/>
          </a:bodyPr>
          <a:lstStyle/>
          <a:p>
            <a:pPr>
              <a:lnSpc>
                <a:spcPct val="100000"/>
              </a:lnSpc>
              <a:spcBef>
                <a:spcPts val="1400"/>
              </a:spcBef>
            </a:pPr>
            <a:r>
              <a:rPr lang="en-US" sz="2400" noProof="0" dirty="0">
                <a:solidFill>
                  <a:schemeClr val="accent3">
                    <a:lumMod val="25000"/>
                  </a:schemeClr>
                </a:solidFill>
                <a:latin typeface="Abadi" panose="020B0604020104020204" pitchFamily="34" charset="0"/>
              </a:rPr>
              <a:t>A Decision Tree Model is the best choice for this particular dataset. </a:t>
            </a:r>
          </a:p>
          <a:p>
            <a:pPr>
              <a:lnSpc>
                <a:spcPct val="100000"/>
              </a:lnSpc>
              <a:spcBef>
                <a:spcPts val="1400"/>
              </a:spcBef>
            </a:pPr>
            <a:r>
              <a:rPr lang="en-US" sz="2400" dirty="0">
                <a:solidFill>
                  <a:schemeClr val="accent3">
                    <a:lumMod val="25000"/>
                  </a:schemeClr>
                </a:solidFill>
                <a:latin typeface="Abadi" panose="020B0604020104020204" pitchFamily="34" charset="0"/>
              </a:rPr>
              <a:t>Launches with a low payload show better outcomes that launches with a rather higher payload mass. </a:t>
            </a:r>
          </a:p>
          <a:p>
            <a:pPr>
              <a:lnSpc>
                <a:spcPct val="100000"/>
              </a:lnSpc>
              <a:spcBef>
                <a:spcPts val="1400"/>
              </a:spcBef>
            </a:pPr>
            <a:r>
              <a:rPr lang="en-US" sz="2400" dirty="0">
                <a:solidFill>
                  <a:schemeClr val="accent3">
                    <a:lumMod val="25000"/>
                  </a:schemeClr>
                </a:solidFill>
                <a:latin typeface="Abadi" panose="020B0604020104020204" pitchFamily="34" charset="0"/>
              </a:rPr>
              <a:t>The success rate increases over the years. </a:t>
            </a:r>
          </a:p>
          <a:p>
            <a:pPr>
              <a:lnSpc>
                <a:spcPct val="100000"/>
              </a:lnSpc>
              <a:spcBef>
                <a:spcPts val="1400"/>
              </a:spcBef>
            </a:pPr>
            <a:r>
              <a:rPr lang="en-US" sz="2400" dirty="0">
                <a:solidFill>
                  <a:schemeClr val="accent3">
                    <a:lumMod val="25000"/>
                  </a:schemeClr>
                </a:solidFill>
                <a:latin typeface="Abadi" panose="020B0604020104020204" pitchFamily="34" charset="0"/>
              </a:rPr>
              <a:t>All launch sites are located I proximity to the Equator with close proximity to the sea.</a:t>
            </a:r>
          </a:p>
          <a:p>
            <a:r>
              <a:rPr lang="en-US" sz="2400" dirty="0">
                <a:solidFill>
                  <a:schemeClr val="accent3">
                    <a:lumMod val="25000"/>
                  </a:schemeClr>
                </a:solidFill>
                <a:latin typeface="Abadi" panose="020B0604020104020204" pitchFamily="34" charset="0"/>
              </a:rPr>
              <a:t>Orbits ES-L1, GEO, HEO and SSO had a 100 % success rate.</a:t>
            </a:r>
          </a:p>
          <a:p>
            <a:r>
              <a:rPr lang="en-US" sz="2400" dirty="0">
                <a:solidFill>
                  <a:schemeClr val="accent3">
                    <a:lumMod val="25000"/>
                  </a:schemeClr>
                </a:solidFill>
                <a:latin typeface="Abadi" panose="020B0604020104020204" pitchFamily="34" charset="0"/>
              </a:rPr>
              <a:t>KSC LC-39A has highest rate of success of any launch sites. </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de-DE"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Conclusions</a:t>
            </a:r>
            <a:endParaRPr lang="en-US" noProof="0"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noProof="0" smtClean="0"/>
              <a:t>5</a:t>
            </a:fld>
            <a:endParaRPr lang="en-US" noProof="0"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noProof="0"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noProof="0" smtClean="0"/>
              <a:t>6</a:t>
            </a:fld>
            <a:endParaRPr lang="en-US" noProof="0"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noProof="0" dirty="0">
                <a:solidFill>
                  <a:srgbClr val="0B49CB"/>
                </a:solidFill>
                <a:latin typeface="Abadi"/>
              </a:rPr>
              <a:t>Executive Summary</a:t>
            </a:r>
          </a:p>
          <a:p>
            <a:pPr>
              <a:lnSpc>
                <a:spcPct val="120000"/>
              </a:lnSpc>
              <a:spcBef>
                <a:spcPts val="1400"/>
              </a:spcBef>
            </a:pPr>
            <a:r>
              <a:rPr lang="en-US" sz="8800" noProof="0" dirty="0">
                <a:solidFill>
                  <a:schemeClr val="accent3">
                    <a:lumMod val="25000"/>
                  </a:schemeClr>
                </a:solidFill>
                <a:latin typeface="Abadi"/>
              </a:rPr>
              <a:t>Data collection methodology:</a:t>
            </a:r>
          </a:p>
          <a:p>
            <a:pPr lvl="1">
              <a:lnSpc>
                <a:spcPct val="120000"/>
              </a:lnSpc>
              <a:spcBef>
                <a:spcPts val="1400"/>
              </a:spcBef>
            </a:pPr>
            <a:r>
              <a:rPr lang="en-US" sz="7600" noProof="0" dirty="0">
                <a:solidFill>
                  <a:schemeClr val="bg2">
                    <a:lumMod val="50000"/>
                  </a:schemeClr>
                </a:solidFill>
                <a:latin typeface="Abadi"/>
              </a:rPr>
              <a:t>Collected using web scrapping from Wikipedia and SpaceX REST API</a:t>
            </a:r>
          </a:p>
          <a:p>
            <a:pPr>
              <a:lnSpc>
                <a:spcPct val="120000"/>
              </a:lnSpc>
              <a:spcBef>
                <a:spcPts val="1400"/>
              </a:spcBef>
            </a:pPr>
            <a:r>
              <a:rPr lang="en-US" sz="8800" noProof="0" dirty="0">
                <a:solidFill>
                  <a:schemeClr val="accent3">
                    <a:lumMod val="25000"/>
                  </a:schemeClr>
                </a:solidFill>
                <a:latin typeface="Abadi"/>
              </a:rPr>
              <a:t>Perform data wrangling</a:t>
            </a:r>
          </a:p>
          <a:p>
            <a:pPr lvl="1">
              <a:lnSpc>
                <a:spcPct val="120000"/>
              </a:lnSpc>
              <a:spcBef>
                <a:spcPts val="1400"/>
              </a:spcBef>
            </a:pPr>
            <a:r>
              <a:rPr lang="en-US" sz="7600" noProof="0" dirty="0">
                <a:solidFill>
                  <a:schemeClr val="bg2">
                    <a:lumMod val="50000"/>
                  </a:schemeClr>
                </a:solidFill>
                <a:latin typeface="Abadi"/>
              </a:rPr>
              <a:t>Data processed using one-hot encoding</a:t>
            </a:r>
          </a:p>
          <a:p>
            <a:pPr>
              <a:lnSpc>
                <a:spcPct val="120000"/>
              </a:lnSpc>
              <a:spcBef>
                <a:spcPts val="1400"/>
              </a:spcBef>
            </a:pPr>
            <a:r>
              <a:rPr lang="en-US" sz="8800" noProof="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noProof="0" dirty="0">
                <a:solidFill>
                  <a:schemeClr val="accent3">
                    <a:lumMod val="25000"/>
                  </a:schemeClr>
                </a:solidFill>
                <a:latin typeface="Abadi"/>
              </a:rPr>
              <a:t>Perform interactive visual analytics using Folium and </a:t>
            </a:r>
            <a:r>
              <a:rPr lang="en-US" sz="8800" noProof="0" dirty="0" err="1">
                <a:solidFill>
                  <a:schemeClr val="accent3">
                    <a:lumMod val="25000"/>
                  </a:schemeClr>
                </a:solidFill>
                <a:latin typeface="Abadi"/>
              </a:rPr>
              <a:t>Plotly</a:t>
            </a:r>
            <a:r>
              <a:rPr lang="en-US" sz="8800" noProof="0" dirty="0">
                <a:solidFill>
                  <a:schemeClr val="accent3">
                    <a:lumMod val="25000"/>
                  </a:schemeClr>
                </a:solidFill>
                <a:latin typeface="Abadi"/>
              </a:rPr>
              <a:t> Dash</a:t>
            </a:r>
          </a:p>
          <a:p>
            <a:pPr>
              <a:lnSpc>
                <a:spcPct val="120000"/>
              </a:lnSpc>
              <a:spcBef>
                <a:spcPts val="1400"/>
              </a:spcBef>
            </a:pPr>
            <a:r>
              <a:rPr lang="en-US" sz="8800" noProof="0" dirty="0">
                <a:solidFill>
                  <a:schemeClr val="accent3">
                    <a:lumMod val="25000"/>
                  </a:schemeClr>
                </a:solidFill>
                <a:latin typeface="Abadi"/>
              </a:rPr>
              <a:t>Perform predictive analysis using classification models</a:t>
            </a:r>
          </a:p>
          <a:p>
            <a:pPr lvl="1">
              <a:lnSpc>
                <a:spcPct val="120000"/>
              </a:lnSpc>
              <a:spcBef>
                <a:spcPts val="1400"/>
              </a:spcBef>
            </a:pPr>
            <a:r>
              <a:rPr lang="en-US" sz="7600" noProof="0" dirty="0">
                <a:solidFill>
                  <a:schemeClr val="bg2">
                    <a:lumMod val="50000"/>
                  </a:schemeClr>
                </a:solidFill>
                <a:latin typeface="Abadi"/>
              </a:rPr>
              <a:t>How to build, tune, evaluate classification models</a:t>
            </a:r>
          </a:p>
          <a:p>
            <a:pPr>
              <a:lnSpc>
                <a:spcPct val="120000"/>
              </a:lnSpc>
              <a:spcBef>
                <a:spcPts val="1400"/>
              </a:spcBef>
            </a:pPr>
            <a:endParaRPr lang="en-US" sz="88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Methodology</a:t>
            </a:r>
            <a:endParaRPr lang="en-US" noProof="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The Data was collected using API requests from SpaceX REST API and Web Scraping from the SpaceX Wikipedia page. </a:t>
            </a:r>
          </a:p>
          <a:p>
            <a:pPr>
              <a:lnSpc>
                <a:spcPct val="100000"/>
              </a:lnSpc>
              <a:spcBef>
                <a:spcPts val="1400"/>
              </a:spcBef>
            </a:pPr>
            <a:r>
              <a:rPr lang="en-US" sz="2200" dirty="0">
                <a:solidFill>
                  <a:schemeClr val="accent3">
                    <a:lumMod val="25000"/>
                  </a:schemeClr>
                </a:solidFill>
                <a:latin typeface="Abadi" panose="020B0604020104020204" pitchFamily="34" charset="0"/>
              </a:rPr>
              <a:t>For the REST API</a:t>
            </a:r>
            <a:r>
              <a:rPr lang="en-US" sz="2400" dirty="0">
                <a:solidFill>
                  <a:schemeClr val="accent3">
                    <a:lumMod val="25000"/>
                  </a:schemeClr>
                </a:solidFill>
                <a:latin typeface="Abadi" panose="020B0604020104020204" pitchFamily="34" charset="0"/>
              </a:rPr>
              <a:t>: 1. getting the data via get request 2. normalized the Json 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3. Data cleaning and filling missing values. </a:t>
            </a:r>
          </a:p>
          <a:p>
            <a:pPr>
              <a:lnSpc>
                <a:spcPct val="100000"/>
              </a:lnSpc>
              <a:spcBef>
                <a:spcPts val="1400"/>
              </a:spcBef>
            </a:pPr>
            <a:r>
              <a:rPr lang="en-US" sz="2400" noProof="0" dirty="0">
                <a:solidFill>
                  <a:schemeClr val="accent3">
                    <a:lumMod val="25000"/>
                  </a:schemeClr>
                </a:solidFill>
                <a:latin typeface="Abadi" panose="020B0604020104020204" pitchFamily="34" charset="0"/>
              </a:rPr>
              <a:t>For the </a:t>
            </a:r>
            <a:r>
              <a:rPr lang="en-US" sz="2400" dirty="0">
                <a:solidFill>
                  <a:schemeClr val="accent3">
                    <a:lumMod val="25000"/>
                  </a:schemeClr>
                </a:solidFill>
                <a:latin typeface="Abadi" panose="020B0604020104020204" pitchFamily="34" charset="0"/>
              </a:rPr>
              <a:t>Web Scraping: 1. </a:t>
            </a:r>
            <a:r>
              <a:rPr lang="en-US" sz="2400" dirty="0" err="1">
                <a:solidFill>
                  <a:schemeClr val="accent3">
                    <a:lumMod val="25000"/>
                  </a:schemeClr>
                </a:solidFill>
                <a:latin typeface="Abadi" panose="020B0604020104020204" pitchFamily="34" charset="0"/>
              </a:rPr>
              <a:t>BeautifulSoup</a:t>
            </a:r>
            <a:r>
              <a:rPr lang="en-US" sz="2400" dirty="0">
                <a:solidFill>
                  <a:schemeClr val="accent3">
                    <a:lumMod val="25000"/>
                  </a:schemeClr>
                </a:solidFill>
                <a:latin typeface="Abadi" panose="020B0604020104020204" pitchFamily="34" charset="0"/>
              </a:rPr>
              <a:t> to extract the table on the Wikipedia page 2. Parsed the data and converted it 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a:t>
            </a:r>
            <a:endParaRPr lang="en-US" noProof="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a:t>
            </a:r>
            <a:endParaRPr lang="en-US" noProof="0"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8</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For rocket launch data: get request using API</a:t>
            </a:r>
          </a:p>
          <a:p>
            <a:pPr marL="0" indent="0">
              <a:lnSpc>
                <a:spcPct val="100000"/>
              </a:lnSpc>
              <a:spcBef>
                <a:spcPts val="1400"/>
              </a:spcBef>
              <a:buNone/>
            </a:pPr>
            <a:r>
              <a:rPr lang="en-US" sz="2200" noProof="0" dirty="0" err="1">
                <a:solidFill>
                  <a:schemeClr val="accent3">
                    <a:lumMod val="25000"/>
                  </a:schemeClr>
                </a:solidFill>
                <a:latin typeface="Abadi" panose="020B0604020104020204" pitchFamily="34" charset="0"/>
              </a:rPr>
              <a:t>Json_normalize</a:t>
            </a:r>
            <a:r>
              <a:rPr lang="en-US" sz="2200" noProof="0" dirty="0">
                <a:solidFill>
                  <a:schemeClr val="accent3">
                    <a:lumMod val="25000"/>
                  </a:schemeClr>
                </a:solidFill>
                <a:latin typeface="Abadi" panose="020B0604020104020204" pitchFamily="34" charset="0"/>
              </a:rPr>
              <a:t> to convert </a:t>
            </a:r>
            <a:r>
              <a:rPr lang="en-US" sz="2200" noProof="0" dirty="0" err="1">
                <a:solidFill>
                  <a:schemeClr val="accent3">
                    <a:lumMod val="25000"/>
                  </a:schemeClr>
                </a:solidFill>
                <a:latin typeface="Abadi" panose="020B0604020104020204" pitchFamily="34" charset="0"/>
              </a:rPr>
              <a:t>json</a:t>
            </a:r>
            <a:r>
              <a:rPr lang="en-US" sz="2200" noProof="0" dirty="0">
                <a:solidFill>
                  <a:schemeClr val="accent3">
                    <a:lumMod val="25000"/>
                  </a:schemeClr>
                </a:solidFill>
                <a:latin typeface="Abadi" panose="020B0604020104020204" pitchFamily="34" charset="0"/>
              </a:rPr>
              <a:t> to a </a:t>
            </a:r>
            <a:r>
              <a:rPr lang="en-US" sz="2200" noProof="0" dirty="0" err="1">
                <a:solidFill>
                  <a:schemeClr val="accent3">
                    <a:lumMod val="25000"/>
                  </a:schemeClr>
                </a:solidFill>
                <a:latin typeface="Abadi" panose="020B0604020104020204" pitchFamily="34" charset="0"/>
              </a:rPr>
              <a:t>dataframe</a:t>
            </a:r>
            <a:endParaRPr lang="en-US" sz="2200" noProof="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noProof="0" dirty="0" err="1">
                <a:solidFill>
                  <a:schemeClr val="accent3">
                    <a:lumMod val="25000"/>
                  </a:schemeClr>
                </a:solidFill>
                <a:latin typeface="Abadi" panose="020B0604020104020204" pitchFamily="34" charset="0"/>
              </a:rPr>
              <a:t>Datacleaning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Filling missing data values</a:t>
            </a:r>
          </a:p>
          <a:p>
            <a:pPr marL="0" indent="0">
              <a:lnSpc>
                <a:spcPct val="100000"/>
              </a:lnSpc>
              <a:spcBef>
                <a:spcPts val="1400"/>
              </a:spcBef>
              <a:buNone/>
            </a:pPr>
            <a:endParaRPr lang="en-US" sz="2200" noProof="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pic>
        <p:nvPicPr>
          <p:cNvPr id="7" name="Grafik 6">
            <a:extLst>
              <a:ext uri="{FF2B5EF4-FFF2-40B4-BE49-F238E27FC236}">
                <a16:creationId xmlns:a16="http://schemas.microsoft.com/office/drawing/2014/main" id="{0726F086-B7BA-52A9-769F-B0B0B35CBC77}"/>
              </a:ext>
            </a:extLst>
          </p:cNvPr>
          <p:cNvPicPr>
            <a:picLocks noChangeAspect="1"/>
          </p:cNvPicPr>
          <p:nvPr/>
        </p:nvPicPr>
        <p:blipFill>
          <a:blip r:embed="rId3"/>
          <a:srcRect r="52809"/>
          <a:stretch>
            <a:fillRect/>
          </a:stretch>
        </p:blipFill>
        <p:spPr>
          <a:xfrm>
            <a:off x="6987531" y="1461697"/>
            <a:ext cx="3641124" cy="1033997"/>
          </a:xfrm>
          <a:prstGeom prst="rect">
            <a:avLst/>
          </a:prstGeom>
        </p:spPr>
      </p:pic>
      <p:pic>
        <p:nvPicPr>
          <p:cNvPr id="9" name="Grafik 8">
            <a:extLst>
              <a:ext uri="{FF2B5EF4-FFF2-40B4-BE49-F238E27FC236}">
                <a16:creationId xmlns:a16="http://schemas.microsoft.com/office/drawing/2014/main" id="{8F8BBC58-F8ED-366C-F3F7-64DC8438F51D}"/>
              </a:ext>
            </a:extLst>
          </p:cNvPr>
          <p:cNvPicPr>
            <a:picLocks noChangeAspect="1"/>
          </p:cNvPicPr>
          <p:nvPr/>
        </p:nvPicPr>
        <p:blipFill>
          <a:blip r:embed="rId4"/>
          <a:stretch>
            <a:fillRect/>
          </a:stretch>
        </p:blipFill>
        <p:spPr>
          <a:xfrm>
            <a:off x="6077593" y="2667214"/>
            <a:ext cx="5461000" cy="761786"/>
          </a:xfrm>
          <a:prstGeom prst="rect">
            <a:avLst/>
          </a:prstGeom>
        </p:spPr>
      </p:pic>
      <p:pic>
        <p:nvPicPr>
          <p:cNvPr id="13" name="Grafik 12">
            <a:extLst>
              <a:ext uri="{FF2B5EF4-FFF2-40B4-BE49-F238E27FC236}">
                <a16:creationId xmlns:a16="http://schemas.microsoft.com/office/drawing/2014/main" id="{9B2275C2-A88C-A06C-D906-53F126BFB3EC}"/>
              </a:ext>
            </a:extLst>
          </p:cNvPr>
          <p:cNvPicPr>
            <a:picLocks noChangeAspect="1"/>
          </p:cNvPicPr>
          <p:nvPr/>
        </p:nvPicPr>
        <p:blipFill>
          <a:blip r:embed="rId5"/>
          <a:stretch>
            <a:fillRect/>
          </a:stretch>
        </p:blipFill>
        <p:spPr>
          <a:xfrm>
            <a:off x="6096000" y="3544993"/>
            <a:ext cx="5461001" cy="3137680"/>
          </a:xfrm>
          <a:prstGeom prst="rect">
            <a:avLst/>
          </a:prstGeom>
        </p:spPr>
      </p:pic>
      <p:sp>
        <p:nvSpPr>
          <p:cNvPr id="2" name="Textfeld 1">
            <a:extLst>
              <a:ext uri="{FF2B5EF4-FFF2-40B4-BE49-F238E27FC236}">
                <a16:creationId xmlns:a16="http://schemas.microsoft.com/office/drawing/2014/main" id="{9E3F6C74-5164-D211-2492-F2647E67298A}"/>
              </a:ext>
            </a:extLst>
          </p:cNvPr>
          <p:cNvSpPr txBox="1"/>
          <p:nvPr/>
        </p:nvSpPr>
        <p:spPr>
          <a:xfrm>
            <a:off x="0" y="6334780"/>
            <a:ext cx="6096000" cy="523220"/>
          </a:xfrm>
          <a:prstGeom prst="rect">
            <a:avLst/>
          </a:prstGeom>
          <a:noFill/>
        </p:spPr>
        <p:txBody>
          <a:bodyPr wrap="square">
            <a:spAutoFit/>
          </a:bodyPr>
          <a:lstStyle/>
          <a:p>
            <a:r>
              <a:rPr lang="en-US" sz="1400" dirty="0"/>
              <a:t>GitHub: https://github.com/DevinPoppe/IBM-Applied-Data-Science-Capstone/blob/main/jupyter-labs-spacex-data-collection-api-v2.ipynb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9</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Get the data from the URL via requests</a:t>
            </a:r>
          </a:p>
          <a:p>
            <a:pPr>
              <a:lnSpc>
                <a:spcPct val="100000"/>
              </a:lnSpc>
              <a:spcBef>
                <a:spcPts val="1400"/>
              </a:spcBef>
            </a:pPr>
            <a:r>
              <a:rPr lang="en-US" sz="2200" dirty="0">
                <a:solidFill>
                  <a:schemeClr val="accent3">
                    <a:lumMod val="25000"/>
                  </a:schemeClr>
                </a:solidFill>
                <a:latin typeface="Abadi"/>
              </a:rPr>
              <a:t>Creating a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object from the response</a:t>
            </a:r>
          </a:p>
          <a:p>
            <a:pPr>
              <a:lnSpc>
                <a:spcPct val="100000"/>
              </a:lnSpc>
              <a:spcBef>
                <a:spcPts val="1400"/>
              </a:spcBef>
            </a:pPr>
            <a:r>
              <a:rPr lang="en-US" sz="2200" dirty="0">
                <a:solidFill>
                  <a:schemeClr val="accent3">
                    <a:lumMod val="25000"/>
                  </a:schemeClr>
                </a:solidFill>
                <a:latin typeface="Abadi"/>
              </a:rPr>
              <a:t>Find all tables and extract the information</a:t>
            </a:r>
          </a:p>
          <a:p>
            <a:pPr>
              <a:lnSpc>
                <a:spcPct val="100000"/>
              </a:lnSpc>
              <a:spcBef>
                <a:spcPts val="1400"/>
              </a:spcBef>
            </a:pPr>
            <a:r>
              <a:rPr lang="en-US" sz="2200" dirty="0">
                <a:solidFill>
                  <a:schemeClr val="accent3">
                    <a:lumMod val="25000"/>
                  </a:schemeClr>
                </a:solidFill>
                <a:latin typeface="Abadi"/>
              </a:rPr>
              <a:t>Parse the data</a:t>
            </a: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Scraping</a:t>
            </a:r>
            <a:endParaRPr lang="en-US" noProof="0" dirty="0">
              <a:solidFill>
                <a:srgbClr val="0B49CB"/>
              </a:solidFill>
            </a:endParaRPr>
          </a:p>
        </p:txBody>
      </p:sp>
      <p:pic>
        <p:nvPicPr>
          <p:cNvPr id="7" name="Grafik 6">
            <a:extLst>
              <a:ext uri="{FF2B5EF4-FFF2-40B4-BE49-F238E27FC236}">
                <a16:creationId xmlns:a16="http://schemas.microsoft.com/office/drawing/2014/main" id="{7974D92B-2262-60E2-145D-C57E865CF46F}"/>
              </a:ext>
            </a:extLst>
          </p:cNvPr>
          <p:cNvPicPr>
            <a:picLocks noChangeAspect="1"/>
          </p:cNvPicPr>
          <p:nvPr/>
        </p:nvPicPr>
        <p:blipFill>
          <a:blip r:embed="rId3"/>
          <a:stretch>
            <a:fillRect/>
          </a:stretch>
        </p:blipFill>
        <p:spPr>
          <a:xfrm>
            <a:off x="6614216" y="1922056"/>
            <a:ext cx="4201111" cy="676369"/>
          </a:xfrm>
          <a:prstGeom prst="rect">
            <a:avLst/>
          </a:prstGeom>
        </p:spPr>
      </p:pic>
      <p:pic>
        <p:nvPicPr>
          <p:cNvPr id="9" name="Grafik 8">
            <a:extLst>
              <a:ext uri="{FF2B5EF4-FFF2-40B4-BE49-F238E27FC236}">
                <a16:creationId xmlns:a16="http://schemas.microsoft.com/office/drawing/2014/main" id="{48E412F9-E89B-544B-051E-542533AAD8D5}"/>
              </a:ext>
            </a:extLst>
          </p:cNvPr>
          <p:cNvPicPr>
            <a:picLocks noChangeAspect="1"/>
          </p:cNvPicPr>
          <p:nvPr/>
        </p:nvPicPr>
        <p:blipFill>
          <a:blip r:embed="rId4"/>
          <a:stretch>
            <a:fillRect/>
          </a:stretch>
        </p:blipFill>
        <p:spPr>
          <a:xfrm>
            <a:off x="5609187" y="3028894"/>
            <a:ext cx="6211167" cy="400106"/>
          </a:xfrm>
          <a:prstGeom prst="rect">
            <a:avLst/>
          </a:prstGeom>
        </p:spPr>
      </p:pic>
      <p:pic>
        <p:nvPicPr>
          <p:cNvPr id="12" name="Grafik 11">
            <a:extLst>
              <a:ext uri="{FF2B5EF4-FFF2-40B4-BE49-F238E27FC236}">
                <a16:creationId xmlns:a16="http://schemas.microsoft.com/office/drawing/2014/main" id="{65570088-E880-8032-CC4C-B670AE7BB5DC}"/>
              </a:ext>
            </a:extLst>
          </p:cNvPr>
          <p:cNvPicPr>
            <a:picLocks noChangeAspect="1"/>
          </p:cNvPicPr>
          <p:nvPr/>
        </p:nvPicPr>
        <p:blipFill>
          <a:blip r:embed="rId5"/>
          <a:stretch>
            <a:fillRect/>
          </a:stretch>
        </p:blipFill>
        <p:spPr>
          <a:xfrm>
            <a:off x="5647294" y="4257630"/>
            <a:ext cx="6134956" cy="647790"/>
          </a:xfrm>
          <a:prstGeom prst="rect">
            <a:avLst/>
          </a:prstGeom>
        </p:spPr>
      </p:pic>
      <p:sp>
        <p:nvSpPr>
          <p:cNvPr id="2" name="Textfeld 1">
            <a:extLst>
              <a:ext uri="{FF2B5EF4-FFF2-40B4-BE49-F238E27FC236}">
                <a16:creationId xmlns:a16="http://schemas.microsoft.com/office/drawing/2014/main" id="{6C58625F-E722-FE29-C500-3D2F2BBAC9D4}"/>
              </a:ext>
            </a:extLst>
          </p:cNvPr>
          <p:cNvSpPr txBox="1"/>
          <p:nvPr/>
        </p:nvSpPr>
        <p:spPr>
          <a:xfrm>
            <a:off x="0" y="6334780"/>
            <a:ext cx="6096000" cy="523220"/>
          </a:xfrm>
          <a:prstGeom prst="rect">
            <a:avLst/>
          </a:prstGeom>
          <a:noFill/>
        </p:spPr>
        <p:txBody>
          <a:bodyPr wrap="square">
            <a:spAutoFit/>
          </a:bodyPr>
          <a:lstStyle/>
          <a:p>
            <a:r>
              <a:rPr lang="en-US" sz="1400" dirty="0"/>
              <a:t>GitHub: https://github.com/DevinPoppe/IBM-Applied-Data-Science-Capstone/blob/main/jupyter-labs-webscraping.ipynb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1733</Words>
  <Application>Microsoft Office PowerPoint</Application>
  <PresentationFormat>Breitbild</PresentationFormat>
  <Paragraphs>248</Paragraphs>
  <Slides>46</Slides>
  <Notes>3</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46</vt:i4>
      </vt:variant>
    </vt:vector>
  </HeadingPairs>
  <TitlesOfParts>
    <vt:vector size="51" baseType="lpstr">
      <vt:lpstr>Abadi</vt:lpstr>
      <vt:lpstr>Arial</vt:lpstr>
      <vt:lpstr>Calibri</vt:lpstr>
      <vt:lpstr>IBM Plex Mono SemiBold</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Devin Poppe</cp:lastModifiedBy>
  <cp:revision>217</cp:revision>
  <dcterms:created xsi:type="dcterms:W3CDTF">2021-04-29T18:58:34Z</dcterms:created>
  <dcterms:modified xsi:type="dcterms:W3CDTF">2025-06-21T19:32:37Z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efa4170-0d19-0005-0004-bc88714345d2_Enabled">
    <vt:lpwstr>true</vt:lpwstr>
  </property>
  <property fmtid="{D5CDD505-2E9C-101B-9397-08002B2CF9AE}" pid="4" name="MSIP_Label_defa4170-0d19-0005-0004-bc88714345d2_SetDate">
    <vt:lpwstr>2025-06-18T16:50:29Z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87ed1d13-e383-4467-b3d5-b9dcbeb744c3</vt:lpwstr>
  </property>
  <property fmtid="{D5CDD505-2E9C-101B-9397-08002B2CF9AE}" pid="8" name="MSIP_Label_defa4170-0d19-0005-0004-bc88714345d2_ActionId">
    <vt:lpwstr>fbbaebcb-1f31-4e00-930a-b07b252dd5ac</vt:lpwstr>
  </property>
  <property fmtid="{D5CDD505-2E9C-101B-9397-08002B2CF9AE}" pid="9" name="MSIP_Label_defa4170-0d19-0005-0004-bc88714345d2_ContentBits">
    <vt:lpwstr>0</vt:lpwstr>
  </property>
  <property fmtid="{D5CDD505-2E9C-101B-9397-08002B2CF9AE}" pid="10" name="MSIP_Label_defa4170-0d19-0005-0004-bc88714345d2_Tag">
    <vt:lpwstr>10, 3, 0, 1</vt:lpwstr>
  </property>
</Properties>
</file>